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tiff" ContentType="image/tiff"/>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handoutMasterIdLst>
    <p:handoutMasterId r:id="rId64"/>
  </p:handoutMasterIdLst>
  <p:sldIdLst>
    <p:sldId id="434" r:id="rId2"/>
    <p:sldId id="435" r:id="rId3"/>
    <p:sldId id="367" r:id="rId4"/>
    <p:sldId id="520" r:id="rId5"/>
    <p:sldId id="507" r:id="rId6"/>
    <p:sldId id="486" r:id="rId7"/>
    <p:sldId id="463" r:id="rId8"/>
    <p:sldId id="514" r:id="rId9"/>
    <p:sldId id="471" r:id="rId10"/>
    <p:sldId id="468" r:id="rId11"/>
    <p:sldId id="438" r:id="rId12"/>
    <p:sldId id="500" r:id="rId13"/>
    <p:sldId id="365" r:id="rId14"/>
    <p:sldId id="508" r:id="rId15"/>
    <p:sldId id="488" r:id="rId16"/>
    <p:sldId id="489" r:id="rId17"/>
    <p:sldId id="459" r:id="rId18"/>
    <p:sldId id="493" r:id="rId19"/>
    <p:sldId id="491" r:id="rId20"/>
    <p:sldId id="490" r:id="rId21"/>
    <p:sldId id="509" r:id="rId22"/>
    <p:sldId id="470" r:id="rId23"/>
    <p:sldId id="495" r:id="rId24"/>
    <p:sldId id="496" r:id="rId25"/>
    <p:sldId id="497" r:id="rId26"/>
    <p:sldId id="456" r:id="rId27"/>
    <p:sldId id="510" r:id="rId28"/>
    <p:sldId id="498" r:id="rId29"/>
    <p:sldId id="512" r:id="rId30"/>
    <p:sldId id="513" r:id="rId31"/>
    <p:sldId id="421" r:id="rId32"/>
    <p:sldId id="445" r:id="rId33"/>
    <p:sldId id="446" r:id="rId34"/>
    <p:sldId id="474" r:id="rId35"/>
    <p:sldId id="475" r:id="rId36"/>
    <p:sldId id="478" r:id="rId37"/>
    <p:sldId id="477" r:id="rId38"/>
    <p:sldId id="476" r:id="rId39"/>
    <p:sldId id="447" r:id="rId40"/>
    <p:sldId id="426" r:id="rId41"/>
    <p:sldId id="427" r:id="rId42"/>
    <p:sldId id="521" r:id="rId43"/>
    <p:sldId id="522" r:id="rId44"/>
    <p:sldId id="523" r:id="rId45"/>
    <p:sldId id="524" r:id="rId46"/>
    <p:sldId id="515" r:id="rId47"/>
    <p:sldId id="448" r:id="rId48"/>
    <p:sldId id="516" r:id="rId49"/>
    <p:sldId id="517" r:id="rId50"/>
    <p:sldId id="452" r:id="rId51"/>
    <p:sldId id="453" r:id="rId52"/>
    <p:sldId id="504" r:id="rId53"/>
    <p:sldId id="502" r:id="rId54"/>
    <p:sldId id="281" r:id="rId55"/>
    <p:sldId id="330" r:id="rId56"/>
    <p:sldId id="506" r:id="rId57"/>
    <p:sldId id="465" r:id="rId58"/>
    <p:sldId id="480" r:id="rId59"/>
    <p:sldId id="479" r:id="rId60"/>
    <p:sldId id="518" r:id="rId61"/>
    <p:sldId id="519" r:id="rId62"/>
  </p:sldIdLst>
  <p:sldSz cx="9144000" cy="6858000" type="screen4x3"/>
  <p:notesSz cx="6797675" cy="9928225"/>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856" autoAdjust="0"/>
    <p:restoredTop sz="83866" autoAdjust="0"/>
  </p:normalViewPr>
  <p:slideViewPr>
    <p:cSldViewPr>
      <p:cViewPr>
        <p:scale>
          <a:sx n="80" d="100"/>
          <a:sy n="80" d="100"/>
        </p:scale>
        <p:origin x="-1794" y="-4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46"/>
    </p:cViewPr>
  </p:sorterViewPr>
  <p:notesViewPr>
    <p:cSldViewPr>
      <p:cViewPr varScale="1">
        <p:scale>
          <a:sx n="76" d="100"/>
          <a:sy n="76" d="100"/>
        </p:scale>
        <p:origin x="-2214" y="-108"/>
      </p:cViewPr>
      <p:guideLst>
        <p:guide orient="horz" pos="3127"/>
        <p:guide pos="2141"/>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9E8612C2-79CF-46EE-AEC3-4A71F84D843A}" type="datetimeFigureOut">
              <a:rPr lang="da-DK" smtClean="0"/>
              <a:pPr/>
              <a:t>22-06-2012</a:t>
            </a:fld>
            <a:endParaRPr lang="da-DK"/>
          </a:p>
        </p:txBody>
      </p:sp>
      <p:sp>
        <p:nvSpPr>
          <p:cNvPr id="4" name="Pladsholder til sidefod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5E210849-211F-4C09-BF9A-4691BA08B179}" type="slidenum">
              <a:rPr lang="da-DK" smtClean="0"/>
              <a:pPr/>
              <a:t>‹nr.›</a:t>
            </a:fld>
            <a:endParaRPr lang="da-DK"/>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E6CB31A8-3047-48F9-911E-990725A8583C}" type="datetimeFigureOut">
              <a:rPr lang="da-DK" smtClean="0"/>
              <a:pPr/>
              <a:t>22-06-2012</a:t>
            </a:fld>
            <a:endParaRPr lang="da-DK"/>
          </a:p>
        </p:txBody>
      </p:sp>
      <p:sp>
        <p:nvSpPr>
          <p:cNvPr id="4" name="Pladsholder til diasbille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6" name="Pladsholder til sidefod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7962BB6B-1890-4E9B-BEBC-45809E3717FD}" type="slidenum">
              <a:rPr lang="da-DK" smtClean="0"/>
              <a:pPr/>
              <a:t>‹nr.›</a:t>
            </a:fld>
            <a:endParaRPr lang="da-DK"/>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skrotditoliefyr.dk/da-DK/Teknologier/Varmepumpe/Sider/Kravtilluft-vandvarmepumper.aspx"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Klimaskærmen holder vind, væde og kulde eller varme ude. Det er imidlertid nødvendigt at tilføre varme en stor del af året for at opretholde varmebalancen i de allerfleste bygninger i Danmark. </a:t>
            </a:r>
          </a:p>
          <a:p>
            <a:pPr>
              <a:buNone/>
            </a:pPr>
            <a:r>
              <a:rPr lang="da-DK" dirty="0" smtClean="0"/>
              <a:t> </a:t>
            </a:r>
          </a:p>
          <a:p>
            <a:r>
              <a:rPr lang="da-DK" dirty="0" smtClean="0"/>
              <a:t>Dertil bruges varmeanlægget, som typisk anvender, olie, gas, fjernvarme eller varmepumpe.</a:t>
            </a:r>
          </a:p>
          <a:p>
            <a:pPr>
              <a:buNone/>
            </a:pPr>
            <a:endParaRPr lang="da-DK" dirty="0" smtClean="0"/>
          </a:p>
          <a:p>
            <a:r>
              <a:rPr lang="da-DK" dirty="0" smtClean="0"/>
              <a:t>Der er meget ofte store energibesparelser at hente på renovering eller udskiftning af varmeanlæg. Som regel tjener indsatsen sig hér ofte hurtigere hjem end på klimaskærmen, naturligvis afhængig af hvor velisoleret klimaskærmen er. Energimærkerne på danske bygninger viser, at der i gennemsnit kan spares 13 % af varmeregningen ved at renovere varmeanlægget. Disse investeringer tjener sig hjem på i gennemsnit 6 år. </a:t>
            </a:r>
          </a:p>
          <a:p>
            <a:r>
              <a:rPr lang="da-DK" dirty="0" smtClean="0"/>
              <a:t> </a:t>
            </a:r>
          </a:p>
          <a:p>
            <a:endParaRPr lang="da-DK" dirty="0" smtClean="0"/>
          </a:p>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1</a:t>
            </a:fld>
            <a:endParaRPr lang="da-DK"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sz="1200" kern="1200" dirty="0" smtClean="0">
                <a:solidFill>
                  <a:schemeClr val="tx1"/>
                </a:solidFill>
                <a:latin typeface="+mn-lt"/>
                <a:ea typeface="+mn-ea"/>
                <a:cs typeface="+mn-cs"/>
              </a:rPr>
              <a:t>Eksempel på brug af skemaet:</a:t>
            </a:r>
          </a:p>
          <a:p>
            <a:r>
              <a:rPr lang="da-DK" sz="1200" kern="1200" dirty="0" smtClean="0">
                <a:solidFill>
                  <a:schemeClr val="tx1"/>
                </a:solidFill>
                <a:latin typeface="+mn-lt"/>
                <a:ea typeface="+mn-ea"/>
                <a:cs typeface="+mn-cs"/>
              </a:rPr>
              <a:t>Et hus fra 1965 på 140 kvadratmeter, der opvarmes med en med en oliekedel i pladejern fra efter 1977,</a:t>
            </a:r>
          </a:p>
          <a:p>
            <a:r>
              <a:rPr lang="da-DK" sz="1200" kern="1200" dirty="0" smtClean="0">
                <a:solidFill>
                  <a:schemeClr val="tx1"/>
                </a:solidFill>
                <a:latin typeface="+mn-lt"/>
                <a:ea typeface="+mn-ea"/>
                <a:cs typeface="+mn-cs"/>
              </a:rPr>
              <a:t> kan spare 20.200 kWh om året ved at konvertere til </a:t>
            </a:r>
            <a:r>
              <a:rPr lang="da-DK" sz="1200" kern="1200" dirty="0" err="1" smtClean="0">
                <a:solidFill>
                  <a:schemeClr val="tx1"/>
                </a:solidFill>
                <a:latin typeface="+mn-lt"/>
                <a:ea typeface="+mn-ea"/>
                <a:cs typeface="+mn-cs"/>
              </a:rPr>
              <a:t>luft-vandvarmepume</a:t>
            </a:r>
            <a:r>
              <a:rPr lang="da-DK" sz="1200" kern="1200" dirty="0" smtClean="0">
                <a:solidFill>
                  <a:schemeClr val="tx1"/>
                </a:solidFill>
                <a:latin typeface="+mn-lt"/>
                <a:ea typeface="+mn-ea"/>
                <a:cs typeface="+mn-cs"/>
              </a:rPr>
              <a:t>.</a:t>
            </a:r>
          </a:p>
          <a:p>
            <a:endParaRPr lang="da-DK" sz="1200" kern="1200" dirty="0" smtClean="0">
              <a:solidFill>
                <a:schemeClr val="tx1"/>
              </a:solidFill>
              <a:latin typeface="+mn-lt"/>
              <a:ea typeface="+mn-ea"/>
              <a:cs typeface="+mn-cs"/>
            </a:endParaRPr>
          </a:p>
          <a:p>
            <a:r>
              <a:rPr lang="da-DK" sz="1200" i="1" kern="1200" dirty="0" smtClean="0">
                <a:solidFill>
                  <a:schemeClr val="tx1"/>
                </a:solidFill>
                <a:latin typeface="+mn-lt"/>
                <a:ea typeface="+mn-ea"/>
                <a:cs typeface="+mn-cs"/>
              </a:rPr>
              <a:t>  </a:t>
            </a:r>
            <a:r>
              <a:rPr lang="da-DK" dirty="0" smtClean="0"/>
              <a:t/>
            </a:r>
            <a:br>
              <a:rPr lang="da-DK" dirty="0" smtClean="0"/>
            </a:br>
            <a:r>
              <a:rPr lang="da-DK" sz="1200" i="1" kern="1200" dirty="0" smtClean="0">
                <a:solidFill>
                  <a:schemeClr val="tx1"/>
                </a:solidFill>
                <a:latin typeface="+mn-lt"/>
                <a:ea typeface="+mn-ea"/>
                <a:cs typeface="+mn-cs"/>
              </a:rPr>
              <a:t>Eksempel 2:	 Samme hus og kedel som i eksempel, 1 men loftet er isoleret med 200 mm og huset har fået vinduer med energiruder i stedet for termoruder. Den årlige energibesparelse udgør ca. 13.100 kWh</a:t>
            </a:r>
            <a:endParaRPr lang="da-DK" sz="1200" kern="1200" dirty="0" smtClean="0">
              <a:solidFill>
                <a:schemeClr val="tx1"/>
              </a:solidFill>
              <a:latin typeface="+mn-lt"/>
              <a:ea typeface="+mn-ea"/>
              <a:cs typeface="+mn-cs"/>
            </a:endParaRPr>
          </a:p>
          <a:p>
            <a:r>
              <a:rPr lang="da-DK" sz="1200" kern="1200" dirty="0" smtClean="0">
                <a:solidFill>
                  <a:schemeClr val="tx1"/>
                </a:solidFill>
                <a:latin typeface="+mn-lt"/>
                <a:ea typeface="+mn-ea"/>
                <a:cs typeface="+mn-cs"/>
              </a:rPr>
              <a:t> </a:t>
            </a:r>
          </a:p>
          <a:p>
            <a:r>
              <a:rPr lang="da-DK" sz="1200" kern="1200" dirty="0" smtClean="0">
                <a:solidFill>
                  <a:schemeClr val="tx1"/>
                </a:solidFill>
                <a:latin typeface="+mn-lt"/>
                <a:ea typeface="+mn-ea"/>
                <a:cs typeface="+mn-cs"/>
              </a:rPr>
              <a:t>1 liter olie = 8-10 kWh. 1 m³ naturgas = 9-11 kWh. </a:t>
            </a:r>
          </a:p>
          <a:p>
            <a:r>
              <a:rPr lang="da-DK" sz="1200" kern="1200" dirty="0" smtClean="0">
                <a:solidFill>
                  <a:schemeClr val="tx1"/>
                </a:solidFill>
                <a:latin typeface="+mn-lt"/>
                <a:ea typeface="+mn-ea"/>
                <a:cs typeface="+mn-cs"/>
              </a:rPr>
              <a:t>Spændet viser forskellen på nye og ældre kedler.</a:t>
            </a:r>
          </a:p>
          <a:p>
            <a:r>
              <a:rPr lang="da-DK" sz="1200" kern="1200" dirty="0" err="1" smtClean="0">
                <a:solidFill>
                  <a:schemeClr val="tx1"/>
                </a:solidFill>
                <a:latin typeface="+mn-lt"/>
                <a:ea typeface="+mn-ea"/>
                <a:cs typeface="+mn-cs"/>
              </a:rPr>
              <a:t>Videncenter</a:t>
            </a:r>
            <a:r>
              <a:rPr lang="da-DK" sz="1200" kern="1200" dirty="0" smtClean="0">
                <a:solidFill>
                  <a:schemeClr val="tx1"/>
                </a:solidFill>
                <a:latin typeface="+mn-lt"/>
                <a:ea typeface="+mn-ea"/>
                <a:cs typeface="+mn-cs"/>
              </a:rPr>
              <a:t> for energibesparelser i bygninger under Energistyrelsen </a:t>
            </a:r>
          </a:p>
          <a:p>
            <a:r>
              <a:rPr lang="da-DK" sz="1200" kern="1200" dirty="0" smtClean="0">
                <a:solidFill>
                  <a:schemeClr val="tx1"/>
                </a:solidFill>
                <a:latin typeface="+mn-lt"/>
                <a:ea typeface="+mn-ea"/>
                <a:cs typeface="+mn-cs"/>
              </a:rPr>
              <a:t> </a:t>
            </a:r>
          </a:p>
          <a:p>
            <a:r>
              <a:rPr lang="da-DK" sz="1200" kern="1200" dirty="0" smtClean="0">
                <a:solidFill>
                  <a:schemeClr val="tx1"/>
                </a:solidFill>
                <a:latin typeface="+mn-lt"/>
                <a:ea typeface="+mn-ea"/>
                <a:cs typeface="+mn-cs"/>
              </a:rPr>
              <a:t>1 liter olie = 8-10 kWh. 1 m³ naturgas = 9-11 kWh. </a:t>
            </a:r>
          </a:p>
          <a:p>
            <a:r>
              <a:rPr lang="da-DK" sz="1200" kern="1200" dirty="0" smtClean="0">
                <a:solidFill>
                  <a:schemeClr val="tx1"/>
                </a:solidFill>
                <a:latin typeface="+mn-lt"/>
                <a:ea typeface="+mn-ea"/>
                <a:cs typeface="+mn-cs"/>
              </a:rPr>
              <a:t>Spændet viser forskellen på nye og ældre kedler.</a:t>
            </a:r>
          </a:p>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24</a:t>
            </a:fld>
            <a:endParaRPr lang="da-DK"/>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Se eksemplet i energiløsningen</a:t>
            </a: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25</a:t>
            </a:fld>
            <a:endParaRPr lang="da-DK"/>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err="1" smtClean="0"/>
              <a:t>Videncentret</a:t>
            </a:r>
            <a:r>
              <a:rPr lang="da-DK" dirty="0" smtClean="0"/>
              <a:t> </a:t>
            </a:r>
            <a:r>
              <a:rPr lang="da-DK" baseline="0" dirty="0" smtClean="0"/>
              <a:t> </a:t>
            </a:r>
            <a:r>
              <a:rPr lang="da-DK" baseline="0" dirty="0" err="1" smtClean="0"/>
              <a:t>viludarbejde</a:t>
            </a:r>
            <a:r>
              <a:rPr lang="da-DK" baseline="0" dirty="0" smtClean="0"/>
              <a:t> energiløsning om også luft-vand varmepumpe og luft-luft-varmepumpe</a:t>
            </a: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26</a:t>
            </a:fld>
            <a:endParaRPr lang="da-DK"/>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Figur fra energiløsning</a:t>
            </a:r>
            <a:r>
              <a:rPr lang="da-DK" baseline="0" dirty="0" smtClean="0"/>
              <a:t> kap. 8</a:t>
            </a: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32</a:t>
            </a:fld>
            <a:endParaRPr lang="da-DK"/>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Energibesparelse fra energiløsning kap. 8.</a:t>
            </a:r>
            <a:r>
              <a:rPr lang="da-DK" baseline="0" dirty="0" smtClean="0"/>
              <a:t> </a:t>
            </a:r>
            <a:r>
              <a:rPr lang="da-DK" dirty="0" smtClean="0"/>
              <a:t> Bemærk,</a:t>
            </a:r>
            <a:r>
              <a:rPr lang="da-DK" baseline="0" dirty="0" smtClean="0"/>
              <a:t> at der spares mest, når solvarmen supplerer en ældre kedel (pga. sparet </a:t>
            </a:r>
            <a:r>
              <a:rPr lang="da-DK" baseline="0" dirty="0" err="1" smtClean="0"/>
              <a:t>tomgangstab</a:t>
            </a:r>
            <a:r>
              <a:rPr lang="da-DK" baseline="0" dirty="0" smtClean="0"/>
              <a:t> m.m.)</a:t>
            </a: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33</a:t>
            </a:fld>
            <a:endParaRPr lang="da-DK"/>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God idé hvis</a:t>
            </a:r>
            <a:r>
              <a:rPr lang="da-DK" baseline="0" dirty="0" smtClean="0"/>
              <a:t> der er stort brugsvandsforbrug  om sommeren samt varmebehov om sommer (gulvvarme badeværelse </a:t>
            </a:r>
            <a:r>
              <a:rPr lang="da-DK" baseline="0" dirty="0" err="1" smtClean="0"/>
              <a:t>f.x</a:t>
            </a:r>
            <a:r>
              <a:rPr lang="da-DK" baseline="0" smtClean="0"/>
              <a:t>.)</a:t>
            </a:r>
            <a:endParaRPr lang="da-DK"/>
          </a:p>
        </p:txBody>
      </p:sp>
      <p:sp>
        <p:nvSpPr>
          <p:cNvPr id="4" name="Pladsholder til diasnummer 3"/>
          <p:cNvSpPr>
            <a:spLocks noGrp="1"/>
          </p:cNvSpPr>
          <p:nvPr>
            <p:ph type="sldNum" sz="quarter" idx="10"/>
          </p:nvPr>
        </p:nvSpPr>
        <p:spPr/>
        <p:txBody>
          <a:bodyPr/>
          <a:lstStyle/>
          <a:p>
            <a:fld id="{7962BB6B-1890-4E9B-BEBC-45809E3717FD}" type="slidenum">
              <a:rPr lang="da-DK" smtClean="0"/>
              <a:pPr/>
              <a:t>35</a:t>
            </a:fld>
            <a:endParaRPr lang="da-DK"/>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Hvorfor ikke mere? Fordi der så bliver for stort</a:t>
            </a:r>
            <a:r>
              <a:rPr lang="da-DK" baseline="0" dirty="0" smtClean="0"/>
              <a:t> overskud om sommeren. </a:t>
            </a: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36</a:t>
            </a:fld>
            <a:endParaRPr lang="da-DK"/>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Læg mærke til, at ydeevnen er mindre pr. m2 ved kombineret</a:t>
            </a:r>
            <a:r>
              <a:rPr lang="da-DK" baseline="0" dirty="0" smtClean="0"/>
              <a:t> anlæg. </a:t>
            </a: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37</a:t>
            </a:fld>
            <a:endParaRPr lang="da-DK"/>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endParaRPr lang="da-DK" dirty="0" smtClean="0"/>
          </a:p>
          <a:p>
            <a:r>
              <a:rPr lang="da-DK" dirty="0" smtClean="0"/>
              <a:t>Produktion af solceller er en velkendt og gennemtestet proces. Grund substansen i en krystallinsk solcelle er silicium. Silicium er det 8. mest almindelige grundstof i universet  efter masse, mens Silicium på jorden er det 2. mest forekommende stof (efter ilt i jordskorpen). Jordskorpen består af 25,7% silicium efter masse. Silicium har mange anvendelsesmuligheder inden for forskellige industrier. For eksempel er silicium hoved råvaren til halvledere og mikrochips indenfor computer industrien.</a:t>
            </a:r>
          </a:p>
          <a:p>
            <a:r>
              <a:rPr lang="da-DK" dirty="0" smtClean="0"/>
              <a:t>Den forarbejdede silicium udskæres til </a:t>
            </a:r>
            <a:r>
              <a:rPr lang="da-DK" dirty="0" err="1" smtClean="0"/>
              <a:t>ultra</a:t>
            </a:r>
            <a:r>
              <a:rPr lang="da-DK" dirty="0" smtClean="0"/>
              <a:t> tynde skiver (</a:t>
            </a:r>
            <a:r>
              <a:rPr lang="da-DK" dirty="0" err="1" smtClean="0"/>
              <a:t>wafer</a:t>
            </a:r>
            <a:r>
              <a:rPr lang="da-DK" dirty="0" smtClean="0"/>
              <a:t>) med en tykkelse på blot 200µm (0,2 mm). Disse skiver ioniseres og påtrykkes lederbaner.</a:t>
            </a:r>
          </a:p>
          <a:p>
            <a:r>
              <a:rPr lang="da-DK" dirty="0" smtClean="0"/>
              <a:t>Solcellen er herefter færdigbehandlet og færdigproduceret, og vil ved udsættelse for sollys producere jævnstrøm, som via en </a:t>
            </a:r>
            <a:r>
              <a:rPr lang="da-DK" dirty="0" err="1" smtClean="0"/>
              <a:t>vekselretter</a:t>
            </a:r>
            <a:r>
              <a:rPr lang="da-DK" dirty="0" smtClean="0"/>
              <a:t> omveksles til den vekselstrøm vi kender fra </a:t>
            </a:r>
            <a:r>
              <a:rPr lang="da-DK" dirty="0" err="1" smtClean="0"/>
              <a:t>el-nettet</a:t>
            </a:r>
            <a:r>
              <a:rPr lang="da-DK" dirty="0" smtClean="0"/>
              <a:t>.</a:t>
            </a:r>
          </a:p>
          <a:p>
            <a:endParaRPr lang="da-DK" dirty="0" smtClean="0"/>
          </a:p>
          <a:p>
            <a:endParaRPr lang="da-DK" dirty="0" smtClean="0"/>
          </a:p>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39</a:t>
            </a:fld>
            <a:endParaRPr lang="da-DK"/>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Eksempler er fra januar 2011 – et</a:t>
            </a:r>
            <a:r>
              <a:rPr lang="da-DK" baseline="0" dirty="0" smtClean="0"/>
              <a:t> pristilbud. </a:t>
            </a:r>
            <a:endParaRPr lang="da-DK" dirty="0" smtClean="0"/>
          </a:p>
          <a:p>
            <a:r>
              <a:rPr lang="da-DK" dirty="0" smtClean="0"/>
              <a:t>Det nye bygningsreglement (BR08) giver solcelleanlæg en ganske særlig status, hvor energiproduktionen kan fratrækkes 2,5 gange i energirammeberegningerne.</a:t>
            </a:r>
          </a:p>
          <a:p>
            <a:r>
              <a:rPr lang="da-DK" dirty="0" smtClean="0"/>
              <a:t>Tilbagebetalingstiden afhænger af mange faktorer. De vigtigste er el-prisudviklingen, muligheden for at integrere solceller i bygningen og dermed erstatte anden klimaskærm, samt eventuelle krav til lavenergi byggeri.</a:t>
            </a:r>
          </a:p>
          <a:p>
            <a:r>
              <a:rPr lang="da-DK" dirty="0" smtClean="0"/>
              <a:t>Man kan ikke sige noget generelt om tilbagebetalingstider, da det er helt projektafhængigt. Gaia Solar tilstræber at lave løsninger med tilbagebetalingstider på under 20 år, hvilket er halvdelen af anlæggets forventede levetid. Dermed opnås en fornuftig forrentning af sin investering.</a:t>
            </a: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40</a:t>
            </a:fld>
            <a:endParaRPr lang="da-DK"/>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err="1" smtClean="0"/>
              <a:t>Videncenter</a:t>
            </a:r>
            <a:r>
              <a:rPr lang="da-DK" dirty="0" smtClean="0"/>
              <a:t> for energibesparelser har lavet energiløsninger for såvel klimaskærm som installationer.</a:t>
            </a: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2</a:t>
            </a:fld>
            <a:endParaRPr lang="da-DK"/>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b="1" dirty="0" smtClean="0"/>
              <a:t>ystalinske</a:t>
            </a:r>
            <a:r>
              <a:rPr lang="da-DK" dirty="0" smtClean="0"/>
              <a:t> solceller er normalt blåsorte og de mest effektive samt ydelsesmæssigt de længstlevende, levetiden for monokrystalinske solceller er på ca. 35 år. Monokrystalinske solceller er fremstillet af cilicium. Effektiviteten er på ca. 13 - 15 %. monokrystalinske solceller er de mest omkostningstunge at fremstille og derfor er kun ca. 25% af alle solceller </a:t>
            </a:r>
            <a:r>
              <a:rPr lang="da-DK" dirty="0" err="1" smtClean="0"/>
              <a:t>monokrystalinske</a:t>
            </a:r>
            <a:r>
              <a:rPr lang="da-DK" dirty="0" smtClean="0"/>
              <a:t>. </a:t>
            </a:r>
          </a:p>
          <a:p>
            <a:r>
              <a:rPr lang="da-DK" b="1" dirty="0" err="1" smtClean="0"/>
              <a:t>Polykrystalinske</a:t>
            </a:r>
            <a:r>
              <a:rPr lang="da-DK" dirty="0" smtClean="0"/>
              <a:t> solceller er normalt mørkeblå og levetiden er på ca. 30 -35 år. </a:t>
            </a:r>
            <a:r>
              <a:rPr lang="da-DK" dirty="0" err="1" smtClean="0"/>
              <a:t>Polykrystalinske</a:t>
            </a:r>
            <a:r>
              <a:rPr lang="da-DK" dirty="0" smtClean="0"/>
              <a:t> solceller er fremstillet af </a:t>
            </a:r>
            <a:r>
              <a:rPr lang="da-DK" dirty="0" err="1" smtClean="0"/>
              <a:t>cilicium</a:t>
            </a:r>
            <a:r>
              <a:rPr lang="da-DK" dirty="0" smtClean="0"/>
              <a:t>. Effektiviteten er på ca. 11-13 %. </a:t>
            </a:r>
            <a:r>
              <a:rPr lang="da-DK" dirty="0" err="1" smtClean="0"/>
              <a:t>Polykrystalinske</a:t>
            </a:r>
            <a:r>
              <a:rPr lang="da-DK" dirty="0" smtClean="0"/>
              <a:t> solceller er billigst i fremstilling og derfor er 60% af alle </a:t>
            </a:r>
            <a:r>
              <a:rPr lang="da-DK" dirty="0" err="1" smtClean="0"/>
              <a:t>solceler</a:t>
            </a:r>
            <a:r>
              <a:rPr lang="da-DK" dirty="0" smtClean="0"/>
              <a:t> </a:t>
            </a:r>
            <a:r>
              <a:rPr lang="da-DK" dirty="0" err="1" smtClean="0"/>
              <a:t>polykrystalinske</a:t>
            </a:r>
            <a:r>
              <a:rPr lang="da-DK" dirty="0" smtClean="0"/>
              <a:t>. </a:t>
            </a:r>
          </a:p>
          <a:p>
            <a:r>
              <a:rPr lang="da-DK" b="1" dirty="0" err="1" smtClean="0"/>
              <a:t>Amorphous</a:t>
            </a:r>
            <a:r>
              <a:rPr lang="da-DK" dirty="0" smtClean="0"/>
              <a:t> er sorte og levetiden er op til 20 år. </a:t>
            </a:r>
            <a:r>
              <a:rPr lang="da-DK" dirty="0" err="1" smtClean="0"/>
              <a:t>Amorphous</a:t>
            </a:r>
            <a:r>
              <a:rPr lang="da-DK" dirty="0" smtClean="0"/>
              <a:t> er det der kaldes tyndfilm - en folie i stedet for solceller. Effektiviteten er på ca. 9-11 %.</a:t>
            </a:r>
            <a:br>
              <a:rPr lang="da-DK" dirty="0" smtClean="0"/>
            </a:b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41</a:t>
            </a:fld>
            <a:endParaRPr lang="da-DK"/>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I standardværdikataloget (søg på </a:t>
            </a:r>
            <a:r>
              <a:rPr lang="da-DK" dirty="0" err="1" smtClean="0"/>
              <a:t>google</a:t>
            </a:r>
            <a:r>
              <a:rPr lang="da-DK" dirty="0" smtClean="0"/>
              <a:t> eller på </a:t>
            </a:r>
            <a:r>
              <a:rPr lang="da-DK" dirty="0" err="1" smtClean="0"/>
              <a:t>www.ens.dk</a:t>
            </a:r>
            <a:r>
              <a:rPr lang="da-DK" dirty="0" smtClean="0"/>
              <a:t>) har Energistyrelsen sat standardstørrelser op for besparelser på diverse tiltag. Se tabel</a:t>
            </a:r>
            <a:r>
              <a:rPr lang="da-DK" baseline="0" dirty="0" smtClean="0"/>
              <a:t> på denne slide. </a:t>
            </a: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50</a:t>
            </a:fld>
            <a:endParaRPr lang="da-DK"/>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Værdier fra standardværdikataloget (se </a:t>
            </a:r>
            <a:r>
              <a:rPr lang="da-DK" dirty="0" err="1" smtClean="0"/>
              <a:t>www.ens.dk</a:t>
            </a:r>
            <a:r>
              <a:rPr lang="da-DK" dirty="0" smtClean="0"/>
              <a:t>)</a:t>
            </a: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51</a:t>
            </a:fld>
            <a:endParaRPr lang="da-DK"/>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Se diverse energiløsninger</a:t>
            </a: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52</a:t>
            </a:fld>
            <a:endParaRPr lang="da-DK"/>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Se diverse energiløsninger for efterisolering af rør</a:t>
            </a: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53</a:t>
            </a:fld>
            <a:endParaRPr lang="da-DK"/>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Sådan er fordelingen på forbruget til varmt brugsvand</a:t>
            </a: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54</a:t>
            </a:fld>
            <a:endParaRPr lang="da-DK"/>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Tab</a:t>
            </a:r>
            <a:r>
              <a:rPr lang="da-DK" baseline="0" dirty="0" smtClean="0"/>
              <a:t> fra cirkulationsledninger for varmt brugsvand</a:t>
            </a:r>
            <a:endParaRPr lang="da-DK" dirty="0" smtClean="0"/>
          </a:p>
          <a:p>
            <a:endParaRPr lang="da-DK" dirty="0" smtClean="0"/>
          </a:p>
          <a:p>
            <a:r>
              <a:rPr lang="da-DK" dirty="0" smtClean="0"/>
              <a:t>En person bruger</a:t>
            </a:r>
            <a:r>
              <a:rPr lang="da-DK" baseline="0" dirty="0" smtClean="0"/>
              <a:t> mellem 800 – 1000 kWh varmt brugsvand pr. år.</a:t>
            </a:r>
          </a:p>
          <a:p>
            <a:endParaRPr lang="da-DK" baseline="0" dirty="0" smtClean="0"/>
          </a:p>
          <a:p>
            <a:r>
              <a:rPr lang="da-DK" dirty="0" smtClean="0"/>
              <a:t>Hvad</a:t>
            </a:r>
            <a:r>
              <a:rPr lang="da-DK" baseline="0" dirty="0" smtClean="0"/>
              <a:t> kan man gøre for nedsætte dette tab ?</a:t>
            </a:r>
          </a:p>
          <a:p>
            <a:endParaRPr lang="da-DK" baseline="0" dirty="0" smtClean="0"/>
          </a:p>
          <a:p>
            <a:r>
              <a:rPr lang="da-DK" baseline="0" dirty="0" err="1" smtClean="0"/>
              <a:t>Urstyring</a:t>
            </a:r>
            <a:r>
              <a:rPr lang="da-DK" baseline="0" dirty="0" smtClean="0"/>
              <a:t> </a:t>
            </a:r>
          </a:p>
          <a:p>
            <a:endParaRPr lang="da-DK" baseline="0" dirty="0" smtClean="0"/>
          </a:p>
          <a:p>
            <a:r>
              <a:rPr lang="da-DK" baseline="0" dirty="0" smtClean="0"/>
              <a:t>Efterisolering af rør </a:t>
            </a:r>
          </a:p>
          <a:p>
            <a:endParaRPr lang="da-DK" baseline="0" dirty="0" smtClean="0"/>
          </a:p>
          <a:p>
            <a:r>
              <a:rPr lang="da-DK" baseline="0" dirty="0" smtClean="0"/>
              <a:t>Korte afstande til tappesteder </a:t>
            </a:r>
          </a:p>
          <a:p>
            <a:endParaRPr lang="da-DK"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a-DK" dirty="0" smtClean="0"/>
              <a:t>Der er ikke krav om cirkulation i parcelhuse, men der hvor der er cirkulation, sørg for at det er </a:t>
            </a:r>
            <a:r>
              <a:rPr lang="da-DK" dirty="0" err="1" smtClean="0"/>
              <a:t>urstyret</a:t>
            </a:r>
            <a:r>
              <a:rPr lang="da-DK" dirty="0" smtClean="0"/>
              <a:t> og isoleret</a:t>
            </a:r>
          </a:p>
          <a:p>
            <a:endParaRPr lang="da-DK" baseline="0" dirty="0" smtClean="0"/>
          </a:p>
          <a:p>
            <a:endParaRPr lang="da-DK" baseline="0" dirty="0" smtClean="0"/>
          </a:p>
          <a:p>
            <a:endParaRPr lang="da-DK" baseline="0" dirty="0" smtClean="0"/>
          </a:p>
          <a:p>
            <a:endParaRPr lang="da-DK" baseline="0" dirty="0" smtClean="0"/>
          </a:p>
          <a:p>
            <a:endParaRPr lang="da-DK" baseline="0" dirty="0" smtClean="0"/>
          </a:p>
          <a:p>
            <a:endParaRPr lang="da-DK" dirty="0" smtClean="0"/>
          </a:p>
          <a:p>
            <a:endParaRPr lang="da-DK" dirty="0" smtClean="0"/>
          </a:p>
          <a:p>
            <a:endParaRPr lang="da-DK" dirty="0" smtClean="0"/>
          </a:p>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55</a:t>
            </a:fld>
            <a:endParaRPr lang="da-DK"/>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Rigtig træls at det ikke bliver gjort – selv når det er installatører, der er sendt ud af ”energistyrelsen”</a:t>
            </a:r>
          </a:p>
          <a:p>
            <a:endParaRPr lang="da-DK" dirty="0" smtClean="0"/>
          </a:p>
          <a:p>
            <a:r>
              <a:rPr lang="da-DK" dirty="0" smtClean="0"/>
              <a:t>Bliver ikke gjort, fordi I tror det er for dyrt</a:t>
            </a:r>
          </a:p>
          <a:p>
            <a:endParaRPr lang="da-DK" dirty="0" smtClean="0"/>
          </a:p>
          <a:p>
            <a:r>
              <a:rPr lang="da-DK" dirty="0" smtClean="0"/>
              <a:t>Sig til kunde at de skal sørge for at tilbuddene er sammenlignelige – og at de skal sørge for at have isolering med!</a:t>
            </a:r>
          </a:p>
          <a:p>
            <a:r>
              <a:rPr lang="da-DK" dirty="0" smtClean="0"/>
              <a:t>Erfaringer med servicemontør, der går ud med en isolatør – og så deles de i porten  men kunden,</a:t>
            </a:r>
            <a:r>
              <a:rPr lang="da-DK" baseline="0" dirty="0" smtClean="0"/>
              <a:t> fjernvarmeselskab</a:t>
            </a:r>
            <a:endParaRPr lang="da-DK" dirty="0"/>
          </a:p>
        </p:txBody>
      </p:sp>
      <p:sp>
        <p:nvSpPr>
          <p:cNvPr id="4" name="Pladsholder til diasnummer 3"/>
          <p:cNvSpPr>
            <a:spLocks noGrp="1"/>
          </p:cNvSpPr>
          <p:nvPr>
            <p:ph type="sldNum" sz="quarter" idx="10"/>
          </p:nvPr>
        </p:nvSpPr>
        <p:spPr/>
        <p:txBody>
          <a:bodyPr/>
          <a:lstStyle/>
          <a:p>
            <a:fld id="{C51FCD37-FE58-4DB4-82BA-EEC925E72BBB}" type="slidenum">
              <a:rPr lang="da-DK" smtClean="0"/>
              <a:pPr/>
              <a:t>56</a:t>
            </a:fld>
            <a:endParaRPr lang="da-DK"/>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a:xfrm>
            <a:off x="679768" y="4715907"/>
            <a:ext cx="5438140" cy="2652714"/>
          </a:xfrm>
        </p:spPr>
        <p:txBody>
          <a:bodyPr>
            <a:normAutofit/>
          </a:bodyPr>
          <a:lstStyle/>
          <a:p>
            <a:pPr>
              <a:buFont typeface="Wingdings" pitchFamily="2" charset="2"/>
              <a:buNone/>
            </a:pPr>
            <a:r>
              <a:rPr lang="da-DK" dirty="0" smtClean="0"/>
              <a:t>Gennemsnitsalder er ca. 30 år – dvs. den der installeres</a:t>
            </a:r>
            <a:r>
              <a:rPr lang="da-DK" baseline="0" dirty="0" smtClean="0"/>
              <a:t> nu BØR være up to date </a:t>
            </a:r>
          </a:p>
          <a:p>
            <a:r>
              <a:rPr lang="da-DK" dirty="0" smtClean="0"/>
              <a:t>Der findes omkring 300.000 oliekedler i Danmark, og deraf vurderes at over 100.000 bør udskiftes. Der bliver kun udskiftet omkring 5.000 kedler årligt – og det skønnes at omkring halvdelen af de kedler, der installeres ikke lever op til bygningsreglementets krav. </a:t>
            </a:r>
          </a:p>
          <a:p>
            <a:r>
              <a:rPr lang="da-DK" dirty="0" smtClean="0"/>
              <a:t> </a:t>
            </a:r>
            <a:endParaRPr lang="da-DK" baseline="0" dirty="0" smtClean="0"/>
          </a:p>
        </p:txBody>
      </p:sp>
      <p:sp>
        <p:nvSpPr>
          <p:cNvPr id="4" name="Pladsholder til diasnummer 3"/>
          <p:cNvSpPr>
            <a:spLocks noGrp="1"/>
          </p:cNvSpPr>
          <p:nvPr>
            <p:ph type="sldNum" sz="quarter" idx="10"/>
          </p:nvPr>
        </p:nvSpPr>
        <p:spPr/>
        <p:txBody>
          <a:bodyPr/>
          <a:lstStyle/>
          <a:p>
            <a:fld id="{7962BB6B-1890-4E9B-BEBC-45809E3717FD}" type="slidenum">
              <a:rPr lang="da-DK" smtClean="0"/>
              <a:pPr/>
              <a:t>3</a:t>
            </a:fld>
            <a:endParaRPr lang="da-DK"/>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Med mere end 1,5 mio. boliger tilsluttet fjernvarme er det mere end 60 % af samtlige boliger i Danmark, der opvarmes med fjernvarme.</a:t>
            </a:r>
          </a:p>
          <a:p>
            <a:r>
              <a:rPr lang="da-DK" dirty="0" smtClean="0"/>
              <a:t> </a:t>
            </a:r>
          </a:p>
          <a:p>
            <a:r>
              <a:rPr lang="da-DK" dirty="0" smtClean="0"/>
              <a:t> 95% af al fjernvarme baseres på spildvarme fra kraftvarmeproduktion, overskudsvarme fra affaldsforbrænding og fremstillingsvirksomheder samt biobrændsler. Mindre end 5% produceres af fossile brændsler som kul, olie og naturgas.</a:t>
            </a:r>
          </a:p>
          <a:p>
            <a:r>
              <a:rPr lang="da-DK" dirty="0" smtClean="0"/>
              <a:t> </a:t>
            </a:r>
          </a:p>
          <a:p>
            <a:r>
              <a:rPr lang="da-DK" dirty="0" smtClean="0"/>
              <a:t> CO</a:t>
            </a:r>
            <a:r>
              <a:rPr lang="da-DK" baseline="-25000" dirty="0" smtClean="0"/>
              <a:t>2</a:t>
            </a:r>
            <a:r>
              <a:rPr lang="da-DK" dirty="0" smtClean="0"/>
              <a:t>-udslippet ved fjernvarme sættes  som et gennemsnit på landsplan, for tiden er den 0,130 kg/kWh, altså under det halve af værdien for opvarmning med oliefyr.</a:t>
            </a:r>
          </a:p>
          <a:p>
            <a:r>
              <a:rPr lang="da-DK" dirty="0" smtClean="0"/>
              <a:t> </a:t>
            </a:r>
          </a:p>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11</a:t>
            </a:fld>
            <a:endParaRPr lang="da-DK"/>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Der er store besparelser ved at udskifte</a:t>
            </a:r>
            <a:r>
              <a:rPr lang="da-DK" baseline="0" dirty="0" smtClean="0"/>
              <a:t> gamle oliekedler til fjernvarme</a:t>
            </a: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13</a:t>
            </a:fld>
            <a:endParaRPr lang="da-DK"/>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i="1" u="sng" dirty="0" smtClean="0"/>
              <a:t>Varmepumper</a:t>
            </a:r>
            <a:endParaRPr lang="da-DK" dirty="0" smtClean="0"/>
          </a:p>
          <a:p>
            <a:r>
              <a:rPr lang="da-DK" dirty="0" smtClean="0"/>
              <a:t>Gennem varmepumper kan den vedvarende energi i jorden eller luften udnyttes, idet varmepumpen bringer energien fra jorden op på et temperaturniveau, som kan udnyttes i varmeanlægget. Varmepumpen drives af elektricitet, men den leverer 2-5 gange mere energi til varmeanlægget, end den bruger. Et jordvarmeanlæg er mest effektivt, men det kræver også en større investering end et anlæg, der henter energi fra luften, og det kræver selvfølgelig, at der er jord til rådighed til at nedlægge jordslagerne i.</a:t>
            </a:r>
          </a:p>
          <a:p>
            <a:r>
              <a:rPr lang="da-DK" dirty="0" smtClean="0"/>
              <a:t> </a:t>
            </a:r>
          </a:p>
          <a:p>
            <a:r>
              <a:rPr lang="da-DK" dirty="0" smtClean="0"/>
              <a:t>Nedenfor ses, hvilke typer varmepumper, der anvendes:</a:t>
            </a:r>
          </a:p>
          <a:p>
            <a:r>
              <a:rPr lang="da-DK" dirty="0" smtClean="0"/>
              <a:t> </a:t>
            </a:r>
          </a:p>
          <a:p>
            <a:pPr lvl="0"/>
            <a:r>
              <a:rPr lang="da-DK" dirty="0" smtClean="0"/>
              <a:t>Luft/luft-varmepumpe</a:t>
            </a:r>
          </a:p>
          <a:p>
            <a:pPr lvl="0"/>
            <a:r>
              <a:rPr lang="da-DK" dirty="0" smtClean="0"/>
              <a:t>Luft/vand-varmepumpe</a:t>
            </a:r>
          </a:p>
          <a:p>
            <a:pPr lvl="0"/>
            <a:r>
              <a:rPr lang="da-DK" dirty="0" smtClean="0"/>
              <a:t>Væske/vand-varmepumpe</a:t>
            </a:r>
          </a:p>
          <a:p>
            <a:r>
              <a:rPr lang="da-DK" dirty="0" smtClean="0"/>
              <a:t> </a:t>
            </a:r>
          </a:p>
          <a:p>
            <a:endParaRPr lang="da-DK" dirty="0" smtClean="0"/>
          </a:p>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16</a:t>
            </a:fld>
            <a:endParaRPr lang="da-DK"/>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Krav i BR – 10 – dog  dispenseret for i 2011</a:t>
            </a: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18</a:t>
            </a:fld>
            <a:endParaRPr lang="da-DK"/>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Jordareal = 2,5 – 3 gange opvarmet areal </a:t>
            </a: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19</a:t>
            </a:fld>
            <a:endParaRPr lang="da-DK"/>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lnSpcReduction="10000"/>
          </a:bodyPr>
          <a:lstStyle/>
          <a:p>
            <a:r>
              <a:rPr lang="da-DK" dirty="0" smtClean="0"/>
              <a:t>Her er den detaljerede forklaring på luft til vand-varmepumpens virkemåde:</a:t>
            </a:r>
          </a:p>
          <a:p>
            <a:r>
              <a:rPr lang="da-DK" dirty="0" smtClean="0"/>
              <a:t>En ventilator trækker </a:t>
            </a:r>
            <a:r>
              <a:rPr lang="da-DK" dirty="0" err="1" smtClean="0"/>
              <a:t>udeluften</a:t>
            </a:r>
            <a:r>
              <a:rPr lang="da-DK" dirty="0" smtClean="0"/>
              <a:t> forbi en varmeveksler, som indeholder et kølemiddel, der har et lavt kogepunkt. </a:t>
            </a:r>
          </a:p>
          <a:p>
            <a:r>
              <a:rPr lang="da-DK" dirty="0" smtClean="0"/>
              <a:t>Varmen fra luften får kølemidlet til at fordampe, og dampen føres ind i en kompressor, der øger trykket i det fordampede kølemiddel. Derved stiger kølemidlets temperatur. </a:t>
            </a:r>
          </a:p>
          <a:p>
            <a:r>
              <a:rPr lang="da-DK" dirty="0" smtClean="0"/>
              <a:t>Efter at tryk og temperatur er hævet i kompressoren føres det varme kølemiddel ind i en kondensator, hvor varmen afgives til en vandkreds, som er forbundet til husstandens brugsvandsbeholder og radiator/gulvvarmesystem. </a:t>
            </a:r>
          </a:p>
          <a:p>
            <a:r>
              <a:rPr lang="da-DK" dirty="0" smtClean="0"/>
              <a:t>Vandet løber fra varmepumpen enten ind i varmtvandsbeholderen, hvor det afgiver sin varme til beholderens vand eller direkte ud i husets centralvarmesystem. </a:t>
            </a:r>
          </a:p>
          <a:p>
            <a:r>
              <a:rPr lang="da-DK" dirty="0" smtClean="0"/>
              <a:t>Fra varmtvandsbeholderen kan der tappes vand til vandhaner og brusere. </a:t>
            </a:r>
          </a:p>
          <a:p>
            <a:r>
              <a:rPr lang="da-DK" dirty="0" smtClean="0"/>
              <a:t>Efter at kølemidlet har afgivet sin varme ledes det gennem en ventil, hvor tryk og temperatur falder. Kølemidlet ledes herefter tilbage til varmeveksleren (</a:t>
            </a:r>
            <a:r>
              <a:rPr lang="da-DK" dirty="0" err="1" smtClean="0"/>
              <a:t>fordamperen</a:t>
            </a:r>
            <a:r>
              <a:rPr lang="da-DK" dirty="0" smtClean="0"/>
              <a:t>), hvor det på ny opvarmes. </a:t>
            </a:r>
          </a:p>
          <a:p>
            <a:r>
              <a:rPr lang="da-DK" dirty="0" smtClean="0"/>
              <a:t>En luft til vand-varmepumpe kan fungere ved meget lave lufttemperaturer, men jo varmere luften er, des mere effektivt fungerer varmepumpen. Derfor måler man i dag et luft til vand-anlæg og andre varmepumpe-anlæg efter en metode, hvor der tages højde for det danske klima og for temperaturudsving hen over året. Derved får man et tal for anlæggets normeffektivitet, som du kan læse mere om her: </a:t>
            </a:r>
            <a:r>
              <a:rPr lang="da-DK" dirty="0" smtClean="0">
                <a:hlinkClick r:id="rId3" action="ppaction://hlinkfile"/>
              </a:rPr>
              <a:t>Krav til varmepumper</a:t>
            </a:r>
            <a:r>
              <a:rPr lang="da-DK" dirty="0" smtClean="0"/>
              <a:t/>
            </a:r>
            <a:br>
              <a:rPr lang="da-DK" dirty="0" smtClean="0"/>
            </a:br>
            <a:r>
              <a:rPr lang="da-DK" dirty="0" smtClean="0"/>
              <a:t>  </a:t>
            </a:r>
            <a:br>
              <a:rPr lang="da-DK" dirty="0" smtClean="0"/>
            </a:br>
            <a:r>
              <a:rPr lang="da-DK" dirty="0" smtClean="0"/>
              <a:t>Luft til vand-anlægget kan kobles til det eksisterende centralvarmeanlæg i dit hus og levere varme ud gennem husets radiatorer eller gulvvarme og gennem det varme vand i hanen</a:t>
            </a: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22</a:t>
            </a:fld>
            <a:endParaRPr lang="da-DK"/>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smtClean="0"/>
              <a:t>Klik for at redigere titeltypografi i masteren</a:t>
            </a:r>
            <a:endParaRPr lang="da-DK"/>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smtClean="0"/>
              <a:t>Klik for at redigere undertiteltypografien i masteren</a:t>
            </a:r>
            <a:endParaRPr lang="da-DK"/>
          </a:p>
        </p:txBody>
      </p:sp>
      <p:sp>
        <p:nvSpPr>
          <p:cNvPr id="4" name="Pladsholder til dato 3"/>
          <p:cNvSpPr>
            <a:spLocks noGrp="1"/>
          </p:cNvSpPr>
          <p:nvPr>
            <p:ph type="dt" sz="half" idx="10"/>
          </p:nvPr>
        </p:nvSpPr>
        <p:spPr/>
        <p:txBody>
          <a:bodyPr/>
          <a:lstStyle/>
          <a:p>
            <a:fld id="{F586623A-4560-4AC6-B0B5-DFA272D61478}" type="datetimeFigureOut">
              <a:rPr lang="da-DK" smtClean="0"/>
              <a:pPr/>
              <a:t>22-06-2012</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DD426A55-DE89-4FB6-9817-28ADB14D15D2}" type="slidenum">
              <a:rPr lang="da-DK" smtClean="0"/>
              <a:pPr/>
              <a:t>‹nr.›</a:t>
            </a:fld>
            <a:endParaRPr lang="da-DK"/>
          </a:p>
        </p:txBody>
      </p:sp>
      <p:pic>
        <p:nvPicPr>
          <p:cNvPr id="7" name="Picture 2"/>
          <p:cNvPicPr>
            <a:picLocks noChangeAspect="1" noChangeArrowheads="1"/>
          </p:cNvPicPr>
          <p:nvPr userDrawn="1"/>
        </p:nvPicPr>
        <p:blipFill>
          <a:blip r:embed="rId2" cstate="print"/>
          <a:srcRect/>
          <a:stretch>
            <a:fillRect/>
          </a:stretch>
        </p:blipFill>
        <p:spPr bwMode="auto">
          <a:xfrm>
            <a:off x="6143625" y="142875"/>
            <a:ext cx="2709863" cy="571500"/>
          </a:xfrm>
          <a:prstGeom prst="rect">
            <a:avLst/>
          </a:prstGeom>
          <a:noFill/>
          <a:ln w="9525">
            <a:noFill/>
            <a:miter lim="800000"/>
            <a:headEnd/>
            <a:tailEnd/>
          </a:ln>
        </p:spPr>
      </p:pic>
      <p:pic>
        <p:nvPicPr>
          <p:cNvPr id="8" name="Billede 7" descr="E:\Final\Byggeriets Uddannelser logo.gif"/>
          <p:cNvPicPr/>
          <p:nvPr userDrawn="1"/>
        </p:nvPicPr>
        <p:blipFill>
          <a:blip r:embed="rId3" cstate="print"/>
          <a:srcRect/>
          <a:stretch>
            <a:fillRect/>
          </a:stretch>
        </p:blipFill>
        <p:spPr bwMode="auto">
          <a:xfrm>
            <a:off x="0" y="6325795"/>
            <a:ext cx="6000760" cy="532205"/>
          </a:xfrm>
          <a:prstGeom prst="rect">
            <a:avLst/>
          </a:prstGeom>
          <a:noFill/>
          <a:ln w="9525">
            <a:noFill/>
            <a:miter lim="800000"/>
            <a:headEnd/>
            <a:tailEnd/>
          </a:ln>
        </p:spPr>
      </p:pic>
      <p:sp>
        <p:nvSpPr>
          <p:cNvPr id="9" name="Rektangel 8"/>
          <p:cNvSpPr/>
          <p:nvPr userDrawn="1"/>
        </p:nvSpPr>
        <p:spPr>
          <a:xfrm>
            <a:off x="6000760" y="6324600"/>
            <a:ext cx="3143240" cy="533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boks 10"/>
          <p:cNvSpPr txBox="1"/>
          <p:nvPr userDrawn="1"/>
        </p:nvSpPr>
        <p:spPr>
          <a:xfrm>
            <a:off x="6000760" y="6429396"/>
            <a:ext cx="3286148" cy="307777"/>
          </a:xfrm>
          <a:prstGeom prst="rect">
            <a:avLst/>
          </a:prstGeom>
          <a:noFill/>
        </p:spPr>
        <p:txBody>
          <a:bodyPr wrap="square" rtlCol="0">
            <a:spAutoFit/>
          </a:bodyPr>
          <a:lstStyle/>
          <a:p>
            <a:r>
              <a:rPr lang="da-DK" sz="1400" b="1" dirty="0" smtClean="0">
                <a:solidFill>
                  <a:schemeClr val="bg1"/>
                </a:solidFill>
              </a:rPr>
              <a:t>Energioptimering af boliger</a:t>
            </a:r>
            <a:endParaRPr lang="da-DK" sz="1400" b="1" dirty="0">
              <a:solidFill>
                <a:schemeClr val="bg1"/>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titeltypografi i masteren</a:t>
            </a:r>
            <a:endParaRPr lang="da-DK"/>
          </a:p>
        </p:txBody>
      </p:sp>
      <p:sp>
        <p:nvSpPr>
          <p:cNvPr id="3" name="Pladsholder til lodret titel 2"/>
          <p:cNvSpPr>
            <a:spLocks noGrp="1"/>
          </p:cNvSpPr>
          <p:nvPr>
            <p:ph type="body" orient="vert" idx="1"/>
          </p:nvPr>
        </p:nvSpPr>
        <p:spPr/>
        <p:txBody>
          <a:bodyPr vert="eaVert"/>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F586623A-4560-4AC6-B0B5-DFA272D61478}" type="datetimeFigureOut">
              <a:rPr lang="da-DK" smtClean="0"/>
              <a:pPr/>
              <a:t>22-06-2012</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DD426A55-DE89-4FB6-9817-28ADB14D15D2}" type="slidenum">
              <a:rPr lang="da-DK" smtClean="0"/>
              <a:pPr/>
              <a:t>‹nr.›</a:t>
            </a:fld>
            <a:endParaRPr lang="da-DK"/>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smtClean="0"/>
              <a:t>Klik for at redigere titeltypografi i masteren</a:t>
            </a:r>
            <a:endParaRPr lang="da-DK"/>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F586623A-4560-4AC6-B0B5-DFA272D61478}" type="datetimeFigureOut">
              <a:rPr lang="da-DK" smtClean="0"/>
              <a:pPr/>
              <a:t>22-06-2012</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DD426A55-DE89-4FB6-9817-28ADB14D15D2}" type="slidenum">
              <a:rPr lang="da-DK" smtClean="0"/>
              <a:pPr/>
              <a:t>‹nr.›</a:t>
            </a:fld>
            <a:endParaRPr lang="da-DK"/>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lvl1pPr algn="l">
              <a:defRPr sz="4000"/>
            </a:lvl1pPr>
          </a:lstStyle>
          <a:p>
            <a:r>
              <a:rPr lang="da-DK" dirty="0" smtClean="0"/>
              <a:t>Klik for at redigere titeltypografi i masteren</a:t>
            </a:r>
            <a:endParaRPr lang="da-DK" dirty="0"/>
          </a:p>
        </p:txBody>
      </p:sp>
      <p:sp>
        <p:nvSpPr>
          <p:cNvPr id="3" name="Pladsholder til indhold 2"/>
          <p:cNvSpPr>
            <a:spLocks noGrp="1"/>
          </p:cNvSpPr>
          <p:nvPr>
            <p:ph idx="1"/>
          </p:nvPr>
        </p:nvSpPr>
        <p:spPr/>
        <p:txBody>
          <a:bodyPr/>
          <a:lstStyle/>
          <a:p>
            <a:pPr lvl="0"/>
            <a:r>
              <a:rPr lang="da-DK" dirty="0" smtClean="0"/>
              <a:t>Klik for at redigere typografi i masteren</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pic>
        <p:nvPicPr>
          <p:cNvPr id="10" name="Billede 9" descr="E:\Final\Byggeriets Uddannelser logo.gif"/>
          <p:cNvPicPr/>
          <p:nvPr userDrawn="1"/>
        </p:nvPicPr>
        <p:blipFill>
          <a:blip r:embed="rId2" cstate="print"/>
          <a:srcRect/>
          <a:stretch>
            <a:fillRect/>
          </a:stretch>
        </p:blipFill>
        <p:spPr bwMode="auto">
          <a:xfrm>
            <a:off x="0" y="6325795"/>
            <a:ext cx="6000760" cy="532205"/>
          </a:xfrm>
          <a:prstGeom prst="rect">
            <a:avLst/>
          </a:prstGeom>
          <a:noFill/>
          <a:ln w="9525">
            <a:noFill/>
            <a:miter lim="800000"/>
            <a:headEnd/>
            <a:tailEnd/>
          </a:ln>
        </p:spPr>
      </p:pic>
      <p:sp>
        <p:nvSpPr>
          <p:cNvPr id="11" name="Rektangel 10"/>
          <p:cNvSpPr/>
          <p:nvPr userDrawn="1"/>
        </p:nvSpPr>
        <p:spPr>
          <a:xfrm>
            <a:off x="6000760" y="6324600"/>
            <a:ext cx="3143240" cy="533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Tekstboks 6"/>
          <p:cNvSpPr txBox="1"/>
          <p:nvPr userDrawn="1"/>
        </p:nvSpPr>
        <p:spPr>
          <a:xfrm>
            <a:off x="6000760" y="6429396"/>
            <a:ext cx="3286148" cy="307777"/>
          </a:xfrm>
          <a:prstGeom prst="rect">
            <a:avLst/>
          </a:prstGeom>
          <a:noFill/>
        </p:spPr>
        <p:txBody>
          <a:bodyPr wrap="square" rtlCol="0">
            <a:spAutoFit/>
          </a:bodyPr>
          <a:lstStyle/>
          <a:p>
            <a:r>
              <a:rPr lang="da-DK" sz="1400" b="1" dirty="0" smtClean="0">
                <a:solidFill>
                  <a:schemeClr val="bg1"/>
                </a:solidFill>
              </a:rPr>
              <a:t>Energioptimering af boliger</a:t>
            </a:r>
            <a:endParaRPr lang="da-DK" sz="1400" b="1" dirty="0">
              <a:solidFill>
                <a:schemeClr val="bg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smtClean="0"/>
              <a:t>Klik for at redigere titeltypografi i masteren</a:t>
            </a:r>
            <a:endParaRPr lang="da-DK"/>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smtClean="0"/>
              <a:t>Klik for at redigere typografi i masteren</a:t>
            </a:r>
          </a:p>
        </p:txBody>
      </p:sp>
      <p:sp>
        <p:nvSpPr>
          <p:cNvPr id="4" name="Pladsholder til dato 3"/>
          <p:cNvSpPr>
            <a:spLocks noGrp="1"/>
          </p:cNvSpPr>
          <p:nvPr>
            <p:ph type="dt" sz="half" idx="10"/>
          </p:nvPr>
        </p:nvSpPr>
        <p:spPr/>
        <p:txBody>
          <a:bodyPr/>
          <a:lstStyle/>
          <a:p>
            <a:fld id="{F586623A-4560-4AC6-B0B5-DFA272D61478}" type="datetimeFigureOut">
              <a:rPr lang="da-DK" smtClean="0"/>
              <a:pPr/>
              <a:t>22-06-2012</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DD426A55-DE89-4FB6-9817-28ADB14D15D2}" type="slidenum">
              <a:rPr lang="da-DK" smtClean="0"/>
              <a:pPr/>
              <a:t>‹nr.›</a:t>
            </a:fld>
            <a:endParaRPr lang="da-DK"/>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titeltypografi i masteren</a:t>
            </a:r>
            <a:endParaRPr lang="da-DK"/>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dato 4"/>
          <p:cNvSpPr>
            <a:spLocks noGrp="1"/>
          </p:cNvSpPr>
          <p:nvPr>
            <p:ph type="dt" sz="half" idx="10"/>
          </p:nvPr>
        </p:nvSpPr>
        <p:spPr/>
        <p:txBody>
          <a:bodyPr/>
          <a:lstStyle/>
          <a:p>
            <a:fld id="{F586623A-4560-4AC6-B0B5-DFA272D61478}" type="datetimeFigureOut">
              <a:rPr lang="da-DK" smtClean="0"/>
              <a:pPr/>
              <a:t>22-06-2012</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DD426A55-DE89-4FB6-9817-28ADB14D15D2}" type="slidenum">
              <a:rPr lang="da-DK" smtClean="0"/>
              <a:pPr/>
              <a:t>‹nr.›</a:t>
            </a:fld>
            <a:endParaRPr lang="da-DK"/>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smtClean="0"/>
              <a:t>Klik for at redigere titeltypografi i masteren</a:t>
            </a:r>
            <a:endParaRPr lang="da-DK"/>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typografi i masteren</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typografi i masteren</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7" name="Pladsholder til dato 6"/>
          <p:cNvSpPr>
            <a:spLocks noGrp="1"/>
          </p:cNvSpPr>
          <p:nvPr>
            <p:ph type="dt" sz="half" idx="10"/>
          </p:nvPr>
        </p:nvSpPr>
        <p:spPr/>
        <p:txBody>
          <a:bodyPr/>
          <a:lstStyle/>
          <a:p>
            <a:fld id="{F586623A-4560-4AC6-B0B5-DFA272D61478}" type="datetimeFigureOut">
              <a:rPr lang="da-DK" smtClean="0"/>
              <a:pPr/>
              <a:t>22-06-2012</a:t>
            </a:fld>
            <a:endParaRPr lang="da-DK"/>
          </a:p>
        </p:txBody>
      </p:sp>
      <p:sp>
        <p:nvSpPr>
          <p:cNvPr id="8" name="Pladsholder til sidefod 7"/>
          <p:cNvSpPr>
            <a:spLocks noGrp="1"/>
          </p:cNvSpPr>
          <p:nvPr>
            <p:ph type="ftr" sz="quarter" idx="11"/>
          </p:nvPr>
        </p:nvSpPr>
        <p:spPr/>
        <p:txBody>
          <a:bodyPr/>
          <a:lstStyle/>
          <a:p>
            <a:endParaRPr lang="da-DK"/>
          </a:p>
        </p:txBody>
      </p:sp>
      <p:sp>
        <p:nvSpPr>
          <p:cNvPr id="9" name="Pladsholder til diasnummer 8"/>
          <p:cNvSpPr>
            <a:spLocks noGrp="1"/>
          </p:cNvSpPr>
          <p:nvPr>
            <p:ph type="sldNum" sz="quarter" idx="12"/>
          </p:nvPr>
        </p:nvSpPr>
        <p:spPr/>
        <p:txBody>
          <a:bodyPr/>
          <a:lstStyle/>
          <a:p>
            <a:fld id="{DD426A55-DE89-4FB6-9817-28ADB14D15D2}" type="slidenum">
              <a:rPr lang="da-DK" smtClean="0"/>
              <a:pPr/>
              <a:t>‹nr.›</a:t>
            </a:fld>
            <a:endParaRPr lang="da-DK"/>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titeltypografi i masteren</a:t>
            </a:r>
            <a:endParaRPr lang="da-DK"/>
          </a:p>
        </p:txBody>
      </p:sp>
      <p:sp>
        <p:nvSpPr>
          <p:cNvPr id="3" name="Pladsholder til dato 2"/>
          <p:cNvSpPr>
            <a:spLocks noGrp="1"/>
          </p:cNvSpPr>
          <p:nvPr>
            <p:ph type="dt" sz="half" idx="10"/>
          </p:nvPr>
        </p:nvSpPr>
        <p:spPr/>
        <p:txBody>
          <a:bodyPr/>
          <a:lstStyle/>
          <a:p>
            <a:fld id="{F586623A-4560-4AC6-B0B5-DFA272D61478}" type="datetimeFigureOut">
              <a:rPr lang="da-DK" smtClean="0"/>
              <a:pPr/>
              <a:t>22-06-2012</a:t>
            </a:fld>
            <a:endParaRPr lang="da-DK"/>
          </a:p>
        </p:txBody>
      </p:sp>
      <p:sp>
        <p:nvSpPr>
          <p:cNvPr id="4" name="Pladsholder til sidefod 3"/>
          <p:cNvSpPr>
            <a:spLocks noGrp="1"/>
          </p:cNvSpPr>
          <p:nvPr>
            <p:ph type="ftr" sz="quarter" idx="11"/>
          </p:nvPr>
        </p:nvSpPr>
        <p:spPr/>
        <p:txBody>
          <a:bodyPr/>
          <a:lstStyle/>
          <a:p>
            <a:endParaRPr lang="da-DK"/>
          </a:p>
        </p:txBody>
      </p:sp>
      <p:sp>
        <p:nvSpPr>
          <p:cNvPr id="5" name="Pladsholder til diasnummer 4"/>
          <p:cNvSpPr>
            <a:spLocks noGrp="1"/>
          </p:cNvSpPr>
          <p:nvPr>
            <p:ph type="sldNum" sz="quarter" idx="12"/>
          </p:nvPr>
        </p:nvSpPr>
        <p:spPr/>
        <p:txBody>
          <a:bodyPr/>
          <a:lstStyle/>
          <a:p>
            <a:fld id="{DD426A55-DE89-4FB6-9817-28ADB14D15D2}" type="slidenum">
              <a:rPr lang="da-DK" smtClean="0"/>
              <a:pPr/>
              <a:t>‹nr.›</a:t>
            </a:fld>
            <a:endParaRPr lang="da-DK"/>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F586623A-4560-4AC6-B0B5-DFA272D61478}" type="datetimeFigureOut">
              <a:rPr lang="da-DK" smtClean="0"/>
              <a:pPr/>
              <a:t>22-06-2012</a:t>
            </a:fld>
            <a:endParaRPr lang="da-DK"/>
          </a:p>
        </p:txBody>
      </p:sp>
      <p:sp>
        <p:nvSpPr>
          <p:cNvPr id="3" name="Pladsholder til sidefod 2"/>
          <p:cNvSpPr>
            <a:spLocks noGrp="1"/>
          </p:cNvSpPr>
          <p:nvPr>
            <p:ph type="ftr" sz="quarter" idx="11"/>
          </p:nvPr>
        </p:nvSpPr>
        <p:spPr/>
        <p:txBody>
          <a:bodyPr/>
          <a:lstStyle/>
          <a:p>
            <a:endParaRPr lang="da-DK"/>
          </a:p>
        </p:txBody>
      </p:sp>
      <p:sp>
        <p:nvSpPr>
          <p:cNvPr id="4" name="Pladsholder til diasnummer 3"/>
          <p:cNvSpPr>
            <a:spLocks noGrp="1"/>
          </p:cNvSpPr>
          <p:nvPr>
            <p:ph type="sldNum" sz="quarter" idx="12"/>
          </p:nvPr>
        </p:nvSpPr>
        <p:spPr/>
        <p:txBody>
          <a:bodyPr/>
          <a:lstStyle/>
          <a:p>
            <a:fld id="{DD426A55-DE89-4FB6-9817-28ADB14D15D2}" type="slidenum">
              <a:rPr lang="da-DK" smtClean="0"/>
              <a:pPr/>
              <a:t>‹nr.›</a:t>
            </a:fld>
            <a:endParaRPr lang="da-DK"/>
          </a:p>
        </p:txBody>
      </p:sp>
      <p:pic>
        <p:nvPicPr>
          <p:cNvPr id="5" name="Billede 4" descr="E:\Final\Byggeriets Uddannelser logo.gif"/>
          <p:cNvPicPr/>
          <p:nvPr userDrawn="1"/>
        </p:nvPicPr>
        <p:blipFill>
          <a:blip r:embed="rId2" cstate="print"/>
          <a:srcRect/>
          <a:stretch>
            <a:fillRect/>
          </a:stretch>
        </p:blipFill>
        <p:spPr bwMode="auto">
          <a:xfrm>
            <a:off x="0" y="6325795"/>
            <a:ext cx="6000760" cy="532205"/>
          </a:xfrm>
          <a:prstGeom prst="rect">
            <a:avLst/>
          </a:prstGeom>
          <a:noFill/>
          <a:ln w="9525">
            <a:noFill/>
            <a:miter lim="800000"/>
            <a:headEnd/>
            <a:tailEnd/>
          </a:ln>
        </p:spPr>
      </p:pic>
      <p:sp>
        <p:nvSpPr>
          <p:cNvPr id="6" name="Rektangel 5"/>
          <p:cNvSpPr/>
          <p:nvPr userDrawn="1"/>
        </p:nvSpPr>
        <p:spPr>
          <a:xfrm>
            <a:off x="6000760" y="6324600"/>
            <a:ext cx="3143240" cy="533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boks 7"/>
          <p:cNvSpPr txBox="1"/>
          <p:nvPr userDrawn="1"/>
        </p:nvSpPr>
        <p:spPr>
          <a:xfrm>
            <a:off x="6000760" y="6429396"/>
            <a:ext cx="3286148" cy="307777"/>
          </a:xfrm>
          <a:prstGeom prst="rect">
            <a:avLst/>
          </a:prstGeom>
          <a:noFill/>
        </p:spPr>
        <p:txBody>
          <a:bodyPr wrap="square" rtlCol="0">
            <a:spAutoFit/>
          </a:bodyPr>
          <a:lstStyle/>
          <a:p>
            <a:r>
              <a:rPr lang="da-DK" sz="1400" b="1" dirty="0" smtClean="0">
                <a:solidFill>
                  <a:schemeClr val="bg1"/>
                </a:solidFill>
              </a:rPr>
              <a:t>Energioptimering af boliger</a:t>
            </a:r>
            <a:endParaRPr lang="da-DK" sz="1400" b="1" dirty="0">
              <a:solidFill>
                <a:schemeClr val="bg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smtClean="0"/>
              <a:t>Klik for at redigere titeltypografi i masteren</a:t>
            </a:r>
            <a:endParaRPr lang="da-DK"/>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typografi i masteren</a:t>
            </a:r>
          </a:p>
        </p:txBody>
      </p:sp>
      <p:sp>
        <p:nvSpPr>
          <p:cNvPr id="5" name="Pladsholder til dato 4"/>
          <p:cNvSpPr>
            <a:spLocks noGrp="1"/>
          </p:cNvSpPr>
          <p:nvPr>
            <p:ph type="dt" sz="half" idx="10"/>
          </p:nvPr>
        </p:nvSpPr>
        <p:spPr/>
        <p:txBody>
          <a:bodyPr/>
          <a:lstStyle/>
          <a:p>
            <a:fld id="{F586623A-4560-4AC6-B0B5-DFA272D61478}" type="datetimeFigureOut">
              <a:rPr lang="da-DK" smtClean="0"/>
              <a:pPr/>
              <a:t>22-06-2012</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DD426A55-DE89-4FB6-9817-28ADB14D15D2}" type="slidenum">
              <a:rPr lang="da-DK" smtClean="0"/>
              <a:pPr/>
              <a:t>‹nr.›</a:t>
            </a:fld>
            <a:endParaRPr lang="da-DK"/>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smtClean="0"/>
              <a:t>Klik for at redigere titeltypografi i masteren</a:t>
            </a:r>
            <a:endParaRPr lang="da-DK"/>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typografi i masteren</a:t>
            </a:r>
          </a:p>
        </p:txBody>
      </p:sp>
      <p:sp>
        <p:nvSpPr>
          <p:cNvPr id="5" name="Pladsholder til dato 4"/>
          <p:cNvSpPr>
            <a:spLocks noGrp="1"/>
          </p:cNvSpPr>
          <p:nvPr>
            <p:ph type="dt" sz="half" idx="10"/>
          </p:nvPr>
        </p:nvSpPr>
        <p:spPr/>
        <p:txBody>
          <a:bodyPr/>
          <a:lstStyle/>
          <a:p>
            <a:fld id="{F586623A-4560-4AC6-B0B5-DFA272D61478}" type="datetimeFigureOut">
              <a:rPr lang="da-DK" smtClean="0"/>
              <a:pPr/>
              <a:t>22-06-2012</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DD426A55-DE89-4FB6-9817-28ADB14D15D2}" type="slidenum">
              <a:rPr lang="da-DK" smtClean="0"/>
              <a:pPr/>
              <a:t>‹nr.›</a:t>
            </a:fld>
            <a:endParaRPr lang="da-DK"/>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smtClean="0"/>
              <a:t>Klik for at redigere titeltypografi i masteren</a:t>
            </a:r>
            <a:endParaRPr lang="da-DK"/>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86623A-4560-4AC6-B0B5-DFA272D61478}" type="datetimeFigureOut">
              <a:rPr lang="da-DK" smtClean="0"/>
              <a:pPr/>
              <a:t>22-06-2012</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dias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426A55-DE89-4FB6-9817-28ADB14D15D2}" type="slidenum">
              <a:rPr lang="da-DK" smtClean="0"/>
              <a:pPr/>
              <a:t>‹nr.›</a:t>
            </a:fld>
            <a:endParaRPr lang="da-DK"/>
          </a:p>
        </p:txBody>
      </p:sp>
      <p:pic>
        <p:nvPicPr>
          <p:cNvPr id="7" name="Billede 6" descr="E:\Final\Byggeriets Uddannelser logo.gif"/>
          <p:cNvPicPr/>
          <p:nvPr userDrawn="1"/>
        </p:nvPicPr>
        <p:blipFill>
          <a:blip r:embed="rId13" cstate="print"/>
          <a:srcRect/>
          <a:stretch>
            <a:fillRect/>
          </a:stretch>
        </p:blipFill>
        <p:spPr bwMode="auto">
          <a:xfrm>
            <a:off x="0" y="6325795"/>
            <a:ext cx="6000760" cy="532205"/>
          </a:xfrm>
          <a:prstGeom prst="rect">
            <a:avLst/>
          </a:prstGeom>
          <a:noFill/>
          <a:ln w="9525">
            <a:noFill/>
            <a:miter lim="800000"/>
            <a:headEnd/>
            <a:tailEnd/>
          </a:ln>
        </p:spPr>
      </p:pic>
      <p:sp>
        <p:nvSpPr>
          <p:cNvPr id="8" name="Rektangel 7"/>
          <p:cNvSpPr/>
          <p:nvPr userDrawn="1"/>
        </p:nvSpPr>
        <p:spPr>
          <a:xfrm>
            <a:off x="6000760" y="6324600"/>
            <a:ext cx="3143240" cy="533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Tekstboks 9"/>
          <p:cNvSpPr txBox="1"/>
          <p:nvPr userDrawn="1"/>
        </p:nvSpPr>
        <p:spPr>
          <a:xfrm>
            <a:off x="6000760" y="6429396"/>
            <a:ext cx="3286148" cy="307777"/>
          </a:xfrm>
          <a:prstGeom prst="rect">
            <a:avLst/>
          </a:prstGeom>
          <a:noFill/>
        </p:spPr>
        <p:txBody>
          <a:bodyPr wrap="square" rtlCol="0">
            <a:spAutoFit/>
          </a:bodyPr>
          <a:lstStyle/>
          <a:p>
            <a:r>
              <a:rPr lang="da-DK" sz="1400" b="1" dirty="0" smtClean="0">
                <a:solidFill>
                  <a:schemeClr val="bg1"/>
                </a:solidFill>
              </a:rPr>
              <a:t>Energioptimering af boliger</a:t>
            </a:r>
            <a:endParaRPr lang="da-DK" sz="1400" b="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ens.dk/" TargetMode="External"/><Relationship Id="rId2" Type="http://schemas.openxmlformats.org/officeDocument/2006/relationships/hyperlink" Target="http://www.fjr-ordning.dk/" TargetMode="External"/><Relationship Id="rId1" Type="http://schemas.openxmlformats.org/officeDocument/2006/relationships/slideLayout" Target="../slideLayouts/slideLayout2.xml"/><Relationship Id="rId5" Type="http://schemas.openxmlformats.org/officeDocument/2006/relationships/hyperlink" Target="http://www.elsparefonden.dk/" TargetMode="External"/><Relationship Id="rId4" Type="http://schemas.openxmlformats.org/officeDocument/2006/relationships/hyperlink" Target="http://www.danskfjernvarme.dk/"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byggeriogenergi.dk/"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www.gaiasolar.dk/da/projekter/bipv-reference-projekter/boernehaven-bryggen-paa-amager.aspx"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8" Type="http://schemas.openxmlformats.org/officeDocument/2006/relationships/image" Target="../media/image42.tiff"/><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5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5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5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sparepumpe.dk/" TargetMode="External"/><Relationship Id="rId2" Type="http://schemas.openxmlformats.org/officeDocument/2006/relationships/hyperlink" Target="http://www.sparolie.dk/"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7. Tekniske installationer – varmeanlæg – vedvarende energianlæg </a:t>
            </a:r>
            <a:endParaRPr lang="da-DK" dirty="0"/>
          </a:p>
        </p:txBody>
      </p:sp>
      <p:sp>
        <p:nvSpPr>
          <p:cNvPr id="3" name="Pladsholder til indhold 2"/>
          <p:cNvSpPr>
            <a:spLocks noGrp="1"/>
          </p:cNvSpPr>
          <p:nvPr>
            <p:ph idx="1"/>
          </p:nvPr>
        </p:nvSpPr>
        <p:spPr>
          <a:xfrm>
            <a:off x="457200" y="2143116"/>
            <a:ext cx="8229600" cy="3983047"/>
          </a:xfrm>
        </p:spPr>
        <p:txBody>
          <a:bodyPr>
            <a:normAutofit/>
          </a:bodyPr>
          <a:lstStyle/>
          <a:p>
            <a:r>
              <a:rPr lang="da-DK" dirty="0" smtClean="0"/>
              <a:t>Klimaskærmen holder vind, væde og kulde eller varme ude.  </a:t>
            </a:r>
          </a:p>
          <a:p>
            <a:r>
              <a:rPr lang="da-DK" dirty="0" smtClean="0"/>
              <a:t> Der tilføres varme med varmeanlægget</a:t>
            </a:r>
          </a:p>
          <a:p>
            <a:r>
              <a:rPr lang="da-DK" dirty="0" smtClean="0"/>
              <a:t>Det anvender typisk olie, gas, fjernvarme eller varmepumpe.</a:t>
            </a:r>
          </a:p>
          <a:p>
            <a:r>
              <a:rPr lang="da-DK" dirty="0" smtClean="0"/>
              <a:t>Spar penge på renovering eller udskiftning af varmeanlæg. </a:t>
            </a:r>
            <a:endParaRPr lang="da-DK"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err="1" smtClean="0"/>
              <a:t>www.skrotditoliefyr.dk</a:t>
            </a:r>
            <a:endParaRPr lang="da-DK" dirty="0"/>
          </a:p>
        </p:txBody>
      </p:sp>
      <p:sp>
        <p:nvSpPr>
          <p:cNvPr id="3" name="Pladsholder til indhold 2"/>
          <p:cNvSpPr>
            <a:spLocks noGrp="1"/>
          </p:cNvSpPr>
          <p:nvPr>
            <p:ph idx="1"/>
          </p:nvPr>
        </p:nvSpPr>
        <p:spPr/>
        <p:txBody>
          <a:bodyPr>
            <a:normAutofit fontScale="92500" lnSpcReduction="20000"/>
          </a:bodyPr>
          <a:lstStyle/>
          <a:p>
            <a:r>
              <a:rPr lang="da-DK" dirty="0" smtClean="0"/>
              <a:t>Tilskud til: </a:t>
            </a:r>
            <a:br>
              <a:rPr lang="da-DK" dirty="0" smtClean="0"/>
            </a:br>
            <a:r>
              <a:rPr lang="da-DK" dirty="0" smtClean="0"/>
              <a:t> </a:t>
            </a:r>
          </a:p>
          <a:p>
            <a:r>
              <a:rPr lang="da-DK" dirty="0" smtClean="0"/>
              <a:t>Jordvarmeanlæg (væske-vand varmepumpe) (20.000 kr.)</a:t>
            </a:r>
          </a:p>
          <a:p>
            <a:r>
              <a:rPr lang="da-DK" dirty="0" smtClean="0"/>
              <a:t>Luft-vand varmepumpe (15.000 kr.)</a:t>
            </a:r>
          </a:p>
          <a:p>
            <a:r>
              <a:rPr lang="da-DK" dirty="0" smtClean="0"/>
              <a:t>Fjernvarme (10.000) </a:t>
            </a:r>
          </a:p>
          <a:p>
            <a:r>
              <a:rPr lang="da-DK" dirty="0" smtClean="0"/>
              <a:t>Solvarmeanlæg. Solvarmeanlægget kan f.eks. kombineres med et nyt olie-, naturgas- eller </a:t>
            </a:r>
            <a:r>
              <a:rPr lang="da-DK" dirty="0" err="1" smtClean="0"/>
              <a:t>træpillefyr</a:t>
            </a:r>
            <a:r>
              <a:rPr lang="da-DK" dirty="0" smtClean="0"/>
              <a:t>. Der gives dog kun tilskud til selve solvarmeanlægget. 25%</a:t>
            </a:r>
          </a:p>
          <a:p>
            <a:endParaRPr lang="da-DK" dirty="0" smtClean="0"/>
          </a:p>
          <a:p>
            <a:endParaRPr lang="da-DK" dirty="0" smtClean="0"/>
          </a:p>
          <a:p>
            <a:endParaRPr lang="da-DK" dirty="0" smtClean="0"/>
          </a:p>
          <a:p>
            <a:endParaRPr lang="da-DK"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634082"/>
          </a:xfrm>
        </p:spPr>
        <p:txBody>
          <a:bodyPr/>
          <a:lstStyle/>
          <a:p>
            <a:r>
              <a:rPr lang="da-DK" dirty="0" smtClean="0"/>
              <a:t>Fjernvarme</a:t>
            </a:r>
            <a:endParaRPr lang="da-DK" dirty="0"/>
          </a:p>
        </p:txBody>
      </p:sp>
      <p:sp>
        <p:nvSpPr>
          <p:cNvPr id="3" name="Pladsholder til indhold 2"/>
          <p:cNvSpPr>
            <a:spLocks noGrp="1"/>
          </p:cNvSpPr>
          <p:nvPr>
            <p:ph idx="1"/>
          </p:nvPr>
        </p:nvSpPr>
        <p:spPr>
          <a:xfrm>
            <a:off x="457200" y="836712"/>
            <a:ext cx="8229600" cy="5688632"/>
          </a:xfrm>
        </p:spPr>
        <p:txBody>
          <a:bodyPr>
            <a:normAutofit fontScale="77500" lnSpcReduction="20000"/>
          </a:bodyPr>
          <a:lstStyle/>
          <a:p>
            <a:r>
              <a:rPr lang="da-DK" dirty="0" smtClean="0"/>
              <a:t>Fjernvarmen i Danmark leverer varme til ca. 1,5 mio. boliger svarende til 60 % af boligerne</a:t>
            </a:r>
          </a:p>
          <a:p>
            <a:endParaRPr lang="da-DK" dirty="0" smtClean="0"/>
          </a:p>
          <a:p>
            <a:r>
              <a:rPr lang="da-DK" dirty="0" smtClean="0"/>
              <a:t>95% af al fjernvarme baseres på spildvarme fra kraftvarmeproduktion, overskudsvarme fra affaldsforbrænding og fremstillingsvirksomheder samt biobrændsler. </a:t>
            </a:r>
          </a:p>
          <a:p>
            <a:endParaRPr lang="da-DK" dirty="0" smtClean="0"/>
          </a:p>
          <a:p>
            <a:r>
              <a:rPr lang="da-DK" dirty="0" smtClean="0"/>
              <a:t>42% af fjernvarmen produceres af VE samt affald</a:t>
            </a:r>
          </a:p>
          <a:p>
            <a:endParaRPr lang="da-DK" dirty="0" smtClean="0"/>
          </a:p>
          <a:p>
            <a:r>
              <a:rPr lang="da-DK" dirty="0" smtClean="0"/>
              <a:t>Mindre end 5% produceres på rene fjernvarmeanlæg af fossile brændsler som kul, olie og naturgas.</a:t>
            </a:r>
          </a:p>
          <a:p>
            <a:endParaRPr lang="da-DK" dirty="0" smtClean="0"/>
          </a:p>
          <a:p>
            <a:r>
              <a:rPr lang="da-DK" dirty="0" smtClean="0"/>
              <a:t> CO</a:t>
            </a:r>
            <a:r>
              <a:rPr lang="da-DK" baseline="-25000" dirty="0" smtClean="0"/>
              <a:t>2</a:t>
            </a:r>
            <a:r>
              <a:rPr lang="da-DK" dirty="0" smtClean="0"/>
              <a:t>-udslippet ved fjernvarme sættes  som et gennemsnit på landsplan, for tiden er den 0,137 kg/kWh</a:t>
            </a:r>
          </a:p>
          <a:p>
            <a:pPr>
              <a:buNone/>
            </a:pPr>
            <a:r>
              <a:rPr lang="da-DK" dirty="0" smtClean="0"/>
              <a:t> </a:t>
            </a:r>
            <a:endParaRPr lang="da-DK"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dsholder til indhold 3" descr="20-Fjernvarme 10.08.08.jpg"/>
          <p:cNvPicPr>
            <a:picLocks noGrp="1" noChangeAspect="1"/>
          </p:cNvPicPr>
          <p:nvPr>
            <p:ph idx="1"/>
          </p:nvPr>
        </p:nvPicPr>
        <p:blipFill>
          <a:blip r:embed="rId2" cstate="print"/>
          <a:stretch>
            <a:fillRect/>
          </a:stretch>
        </p:blipFill>
        <p:spPr>
          <a:xfrm>
            <a:off x="1743273" y="332656"/>
            <a:ext cx="7241884" cy="5793507"/>
          </a:xfrm>
        </p:spPr>
      </p:pic>
      <p:sp>
        <p:nvSpPr>
          <p:cNvPr id="6" name="Tekstboks 5"/>
          <p:cNvSpPr txBox="1"/>
          <p:nvPr/>
        </p:nvSpPr>
        <p:spPr>
          <a:xfrm>
            <a:off x="611560" y="548680"/>
            <a:ext cx="3096344" cy="769441"/>
          </a:xfrm>
          <a:prstGeom prst="rect">
            <a:avLst/>
          </a:prstGeom>
          <a:noFill/>
        </p:spPr>
        <p:txBody>
          <a:bodyPr wrap="square" rtlCol="0">
            <a:spAutoFit/>
          </a:bodyPr>
          <a:lstStyle/>
          <a:p>
            <a:r>
              <a:rPr lang="da-DK" sz="4400" dirty="0" smtClean="0"/>
              <a:t>Fjernvarme</a:t>
            </a:r>
            <a:endParaRPr lang="da-DK" sz="4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Besparelse ved konvertering fra olie til fjernvarme: </a:t>
            </a:r>
            <a:endParaRPr lang="da-DK" dirty="0"/>
          </a:p>
        </p:txBody>
      </p:sp>
      <p:sp>
        <p:nvSpPr>
          <p:cNvPr id="3" name="Pladsholder til indhold 2"/>
          <p:cNvSpPr>
            <a:spLocks noGrp="1"/>
          </p:cNvSpPr>
          <p:nvPr>
            <p:ph idx="1"/>
          </p:nvPr>
        </p:nvSpPr>
        <p:spPr>
          <a:xfrm>
            <a:off x="214282" y="1357298"/>
            <a:ext cx="8715436" cy="4429140"/>
          </a:xfrm>
        </p:spPr>
        <p:txBody>
          <a:bodyPr>
            <a:normAutofit fontScale="92500" lnSpcReduction="20000"/>
          </a:bodyPr>
          <a:lstStyle/>
          <a:p>
            <a:r>
              <a:rPr lang="da-DK" dirty="0" smtClean="0"/>
              <a:t>Ældre støbejernskedel før 1977: </a:t>
            </a:r>
          </a:p>
          <a:p>
            <a:r>
              <a:rPr lang="da-DK" dirty="0" smtClean="0"/>
              <a:t>8.000 – 13.000 kWh pr. år</a:t>
            </a:r>
          </a:p>
          <a:p>
            <a:endParaRPr lang="da-DK" dirty="0" smtClean="0"/>
          </a:p>
          <a:p>
            <a:endParaRPr lang="da-DK" dirty="0" smtClean="0"/>
          </a:p>
          <a:p>
            <a:endParaRPr lang="da-DK" dirty="0" smtClean="0"/>
          </a:p>
          <a:p>
            <a:endParaRPr lang="da-DK" dirty="0" smtClean="0"/>
          </a:p>
          <a:p>
            <a:pPr>
              <a:buNone/>
            </a:pPr>
            <a:endParaRPr lang="da-DK" dirty="0" smtClean="0"/>
          </a:p>
          <a:p>
            <a:r>
              <a:rPr lang="da-DK" dirty="0" smtClean="0"/>
              <a:t>Støbe- el. pladejernskedler fra efter 1977: </a:t>
            </a:r>
          </a:p>
          <a:p>
            <a:pPr>
              <a:buNone/>
            </a:pPr>
            <a:r>
              <a:rPr lang="da-DK" dirty="0" smtClean="0"/>
              <a:t>	3.000 – 7.000 kWh</a:t>
            </a:r>
            <a:endParaRPr lang="da-DK" dirty="0"/>
          </a:p>
        </p:txBody>
      </p:sp>
      <p:pic>
        <p:nvPicPr>
          <p:cNvPr id="4" name="Billede 3" descr="IMG_9101.jpg"/>
          <p:cNvPicPr>
            <a:picLocks noChangeAspect="1"/>
          </p:cNvPicPr>
          <p:nvPr/>
        </p:nvPicPr>
        <p:blipFill>
          <a:blip r:embed="rId3" cstate="print"/>
          <a:stretch>
            <a:fillRect/>
          </a:stretch>
        </p:blipFill>
        <p:spPr>
          <a:xfrm>
            <a:off x="5508104" y="1934834"/>
            <a:ext cx="2931807" cy="2198856"/>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Fra olie til fjernvarme</a:t>
            </a:r>
            <a:endParaRPr lang="da-DK"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395536" y="1268760"/>
            <a:ext cx="8383994" cy="4894360"/>
          </a:xfrm>
          <a:prstGeom prst="rect">
            <a:avLst/>
          </a:prstGeom>
          <a:noFill/>
          <a:ln w="9525">
            <a:noFill/>
            <a:miter lim="800000"/>
            <a:headEnd/>
            <a:tailEnd/>
          </a:ln>
        </p:spPr>
      </p:pic>
      <p:sp>
        <p:nvSpPr>
          <p:cNvPr id="4" name="Tekstboks 3"/>
          <p:cNvSpPr txBox="1"/>
          <p:nvPr/>
        </p:nvSpPr>
        <p:spPr>
          <a:xfrm>
            <a:off x="5508104" y="692696"/>
            <a:ext cx="3312368" cy="523220"/>
          </a:xfrm>
          <a:prstGeom prst="rect">
            <a:avLst/>
          </a:prstGeom>
          <a:noFill/>
        </p:spPr>
        <p:txBody>
          <a:bodyPr wrap="square" rtlCol="0">
            <a:spAutoFit/>
          </a:bodyPr>
          <a:lstStyle/>
          <a:p>
            <a:r>
              <a:rPr lang="da-DK" sz="2800" b="1" dirty="0" smtClean="0">
                <a:solidFill>
                  <a:srgbClr val="0070C0"/>
                </a:solidFill>
              </a:rPr>
              <a:t>Kapitel 7 – side 91</a:t>
            </a:r>
            <a:endParaRPr lang="da-DK" sz="2800" b="1" dirty="0">
              <a:solidFill>
                <a:srgbClr val="0070C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Yderligere information om fjernvarme</a:t>
            </a:r>
            <a:endParaRPr lang="da-DK" dirty="0"/>
          </a:p>
        </p:txBody>
      </p:sp>
      <p:sp>
        <p:nvSpPr>
          <p:cNvPr id="3" name="Pladsholder til indhold 2"/>
          <p:cNvSpPr>
            <a:spLocks noGrp="1"/>
          </p:cNvSpPr>
          <p:nvPr>
            <p:ph idx="1"/>
          </p:nvPr>
        </p:nvSpPr>
        <p:spPr/>
        <p:txBody>
          <a:bodyPr/>
          <a:lstStyle/>
          <a:p>
            <a:r>
              <a:rPr lang="da-DK" dirty="0" err="1" smtClean="0">
                <a:hlinkClick r:id="rId2"/>
              </a:rPr>
              <a:t>www.fjr-ordning.dk</a:t>
            </a:r>
            <a:endParaRPr lang="da-DK" dirty="0" smtClean="0"/>
          </a:p>
          <a:p>
            <a:r>
              <a:rPr lang="da-DK" dirty="0" err="1" smtClean="0">
                <a:hlinkClick r:id="rId3"/>
              </a:rPr>
              <a:t>www.ENS.dk</a:t>
            </a:r>
            <a:endParaRPr lang="da-DK" dirty="0" smtClean="0"/>
          </a:p>
          <a:p>
            <a:r>
              <a:rPr lang="da-DK" dirty="0" err="1" smtClean="0">
                <a:hlinkClick r:id="rId4"/>
              </a:rPr>
              <a:t>www.danskfjernvarme.dk</a:t>
            </a:r>
            <a:endParaRPr lang="da-DK" dirty="0" smtClean="0"/>
          </a:p>
          <a:p>
            <a:r>
              <a:rPr lang="da-DK" dirty="0" err="1" smtClean="0">
                <a:hlinkClick r:id="rId5"/>
              </a:rPr>
              <a:t>www.elsparefonden.dk</a:t>
            </a:r>
            <a:endParaRPr lang="da-DK" dirty="0" smtClean="0"/>
          </a:p>
          <a:p>
            <a:pPr>
              <a:buNone/>
            </a:pPr>
            <a:endParaRPr lang="da-DK"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850106"/>
          </a:xfrm>
        </p:spPr>
        <p:txBody>
          <a:bodyPr/>
          <a:lstStyle/>
          <a:p>
            <a:r>
              <a:rPr lang="da-DK" dirty="0" smtClean="0"/>
              <a:t>Varmepumpeanlæg</a:t>
            </a:r>
            <a:endParaRPr lang="da-DK" dirty="0"/>
          </a:p>
        </p:txBody>
      </p:sp>
      <p:sp>
        <p:nvSpPr>
          <p:cNvPr id="3" name="Pladsholder til indhold 2"/>
          <p:cNvSpPr>
            <a:spLocks noGrp="1"/>
          </p:cNvSpPr>
          <p:nvPr>
            <p:ph idx="1"/>
          </p:nvPr>
        </p:nvSpPr>
        <p:spPr>
          <a:xfrm>
            <a:off x="457200" y="980728"/>
            <a:ext cx="6257940" cy="5145435"/>
          </a:xfrm>
        </p:spPr>
        <p:txBody>
          <a:bodyPr>
            <a:normAutofit fontScale="77500" lnSpcReduction="20000"/>
          </a:bodyPr>
          <a:lstStyle/>
          <a:p>
            <a:r>
              <a:rPr lang="da-DK" dirty="0" smtClean="0"/>
              <a:t>vedvarende energi i jorden eller luften udnyttes</a:t>
            </a:r>
          </a:p>
          <a:p>
            <a:endParaRPr lang="da-DK" dirty="0" smtClean="0"/>
          </a:p>
          <a:p>
            <a:r>
              <a:rPr lang="da-DK" dirty="0" smtClean="0"/>
              <a:t>varmepumpen bringer energien fra jorden op på et temperaturniveau, som kan udnyttes i varmeanlægget. </a:t>
            </a:r>
          </a:p>
          <a:p>
            <a:endParaRPr lang="da-DK" dirty="0" smtClean="0"/>
          </a:p>
          <a:p>
            <a:r>
              <a:rPr lang="da-DK" dirty="0" smtClean="0"/>
              <a:t>Varmepumpen drives af elektricitet, men den leverer 2,5 til 4 gange mere energi til varmeanlægget, end den bruger. </a:t>
            </a:r>
          </a:p>
          <a:p>
            <a:endParaRPr lang="da-DK" dirty="0" smtClean="0"/>
          </a:p>
          <a:p>
            <a:r>
              <a:rPr lang="da-DK" dirty="0" smtClean="0"/>
              <a:t>Et jordvarmeanlæg er mest effektivt, men det kræver også en større investering end et anlæg, der henter energi fra luften</a:t>
            </a:r>
          </a:p>
          <a:p>
            <a:endParaRPr lang="da-DK" dirty="0" smtClean="0"/>
          </a:p>
          <a:p>
            <a:endParaRPr lang="da-DK" dirty="0"/>
          </a:p>
        </p:txBody>
      </p:sp>
      <p:pic>
        <p:nvPicPr>
          <p:cNvPr id="4" name="Picture 2" descr="Varmepumpe"/>
          <p:cNvPicPr>
            <a:picLocks noChangeAspect="1" noChangeArrowheads="1"/>
          </p:cNvPicPr>
          <p:nvPr/>
        </p:nvPicPr>
        <p:blipFill>
          <a:blip r:embed="rId3" cstate="print"/>
          <a:srcRect/>
          <a:stretch>
            <a:fillRect/>
          </a:stretch>
        </p:blipFill>
        <p:spPr bwMode="auto">
          <a:xfrm>
            <a:off x="6715140" y="1714488"/>
            <a:ext cx="2362800" cy="3143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850106"/>
          </a:xfrm>
        </p:spPr>
        <p:txBody>
          <a:bodyPr/>
          <a:lstStyle/>
          <a:p>
            <a:r>
              <a:rPr lang="da-DK" dirty="0" smtClean="0"/>
              <a:t>Varmepumpeanlæg</a:t>
            </a:r>
            <a:endParaRPr lang="da-DK" dirty="0"/>
          </a:p>
        </p:txBody>
      </p:sp>
      <p:sp>
        <p:nvSpPr>
          <p:cNvPr id="3" name="Pladsholder til indhold 2"/>
          <p:cNvSpPr>
            <a:spLocks noGrp="1"/>
          </p:cNvSpPr>
          <p:nvPr>
            <p:ph idx="1"/>
          </p:nvPr>
        </p:nvSpPr>
        <p:spPr/>
        <p:txBody>
          <a:bodyPr/>
          <a:lstStyle/>
          <a:p>
            <a:r>
              <a:rPr lang="da-DK" dirty="0" smtClean="0"/>
              <a:t>Nedenfor ses, hvilke typer varmepumper, der anvendes:</a:t>
            </a:r>
          </a:p>
          <a:p>
            <a:pPr>
              <a:buNone/>
            </a:pPr>
            <a:endParaRPr lang="da-DK" dirty="0" smtClean="0"/>
          </a:p>
          <a:p>
            <a:pPr lvl="0"/>
            <a:r>
              <a:rPr lang="da-DK" dirty="0" smtClean="0"/>
              <a:t>Luft/luft-varmepumpe</a:t>
            </a:r>
          </a:p>
          <a:p>
            <a:pPr lvl="0"/>
            <a:r>
              <a:rPr lang="da-DK" dirty="0" smtClean="0"/>
              <a:t>Luft/vand-varmepumpe</a:t>
            </a:r>
          </a:p>
          <a:p>
            <a:pPr lvl="0"/>
            <a:r>
              <a:rPr lang="da-DK" dirty="0" smtClean="0"/>
              <a:t>Væske/vand-varmepumpe (oftest jordvarmeanlæg)</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003232" cy="1143000"/>
          </a:xfrm>
        </p:spPr>
        <p:txBody>
          <a:bodyPr/>
          <a:lstStyle/>
          <a:p>
            <a:r>
              <a:rPr lang="da-DK" dirty="0" smtClean="0"/>
              <a:t>Normeffektfaktor - </a:t>
            </a:r>
            <a:r>
              <a:rPr lang="da-DK" dirty="0" err="1" smtClean="0"/>
              <a:t>årsnyttevirkning</a:t>
            </a:r>
            <a:endParaRPr lang="da-DK" dirty="0"/>
          </a:p>
        </p:txBody>
      </p:sp>
      <p:graphicFrame>
        <p:nvGraphicFramePr>
          <p:cNvPr id="4" name="Pladsholder til indhold 3"/>
          <p:cNvGraphicFramePr>
            <a:graphicFrameLocks noGrp="1"/>
          </p:cNvGraphicFramePr>
          <p:nvPr>
            <p:ph idx="1"/>
          </p:nvPr>
        </p:nvGraphicFramePr>
        <p:xfrm>
          <a:off x="428596" y="2357430"/>
          <a:ext cx="8229600" cy="137160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endParaRPr lang="da-DK" sz="2400" dirty="0"/>
                    </a:p>
                  </a:txBody>
                  <a:tcPr/>
                </a:tc>
                <a:tc>
                  <a:txBody>
                    <a:bodyPr/>
                    <a:lstStyle/>
                    <a:p>
                      <a:r>
                        <a:rPr lang="da-DK" sz="2400" dirty="0" smtClean="0"/>
                        <a:t>Gulvvarme</a:t>
                      </a:r>
                      <a:endParaRPr lang="da-DK" sz="2400" dirty="0"/>
                    </a:p>
                  </a:txBody>
                  <a:tcPr/>
                </a:tc>
                <a:tc>
                  <a:txBody>
                    <a:bodyPr/>
                    <a:lstStyle/>
                    <a:p>
                      <a:r>
                        <a:rPr lang="da-DK" sz="2400" dirty="0" smtClean="0"/>
                        <a:t>Radiator</a:t>
                      </a:r>
                      <a:endParaRPr lang="da-DK" sz="2400" dirty="0"/>
                    </a:p>
                  </a:txBody>
                  <a:tcPr/>
                </a:tc>
              </a:tr>
              <a:tr h="370840">
                <a:tc>
                  <a:txBody>
                    <a:bodyPr/>
                    <a:lstStyle/>
                    <a:p>
                      <a:r>
                        <a:rPr lang="da-DK" sz="2400" dirty="0" smtClean="0"/>
                        <a:t>Væske vand</a:t>
                      </a:r>
                      <a:endParaRPr lang="da-DK" sz="2400" dirty="0"/>
                    </a:p>
                  </a:txBody>
                  <a:tcPr/>
                </a:tc>
                <a:tc>
                  <a:txBody>
                    <a:bodyPr/>
                    <a:lstStyle/>
                    <a:p>
                      <a:r>
                        <a:rPr lang="da-DK" sz="2400" dirty="0" smtClean="0"/>
                        <a:t>3</a:t>
                      </a:r>
                      <a:r>
                        <a:rPr lang="da-DK" sz="2400" baseline="0" dirty="0" smtClean="0"/>
                        <a:t> – 3,7</a:t>
                      </a:r>
                      <a:endParaRPr lang="da-DK" sz="2400" dirty="0"/>
                    </a:p>
                  </a:txBody>
                  <a:tcPr/>
                </a:tc>
                <a:tc>
                  <a:txBody>
                    <a:bodyPr/>
                    <a:lstStyle/>
                    <a:p>
                      <a:r>
                        <a:rPr lang="da-DK" sz="2400" dirty="0" smtClean="0"/>
                        <a:t>2,6 – 3,0</a:t>
                      </a:r>
                      <a:endParaRPr lang="da-DK" sz="2400" dirty="0"/>
                    </a:p>
                  </a:txBody>
                  <a:tcPr/>
                </a:tc>
              </a:tr>
              <a:tr h="370840">
                <a:tc>
                  <a:txBody>
                    <a:bodyPr/>
                    <a:lstStyle/>
                    <a:p>
                      <a:r>
                        <a:rPr lang="da-DK" sz="2400" dirty="0" smtClean="0"/>
                        <a:t>Luft - vand</a:t>
                      </a:r>
                      <a:endParaRPr lang="da-DK" sz="2400" dirty="0"/>
                    </a:p>
                  </a:txBody>
                  <a:tcPr/>
                </a:tc>
                <a:tc>
                  <a:txBody>
                    <a:bodyPr/>
                    <a:lstStyle/>
                    <a:p>
                      <a:r>
                        <a:rPr lang="da-DK" sz="2400" dirty="0" smtClean="0"/>
                        <a:t>3,2</a:t>
                      </a:r>
                      <a:endParaRPr lang="da-DK" sz="2400" dirty="0"/>
                    </a:p>
                  </a:txBody>
                  <a:tcPr/>
                </a:tc>
                <a:tc>
                  <a:txBody>
                    <a:bodyPr/>
                    <a:lstStyle/>
                    <a:p>
                      <a:r>
                        <a:rPr lang="da-DK" sz="2400" dirty="0" smtClean="0"/>
                        <a:t>2,7</a:t>
                      </a:r>
                      <a:endParaRPr lang="da-DK" sz="2400" dirty="0"/>
                    </a:p>
                  </a:txBody>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850106"/>
          </a:xfrm>
        </p:spPr>
        <p:txBody>
          <a:bodyPr/>
          <a:lstStyle/>
          <a:p>
            <a:r>
              <a:rPr lang="da-DK" dirty="0" smtClean="0"/>
              <a:t>Jordvarmeanlæg</a:t>
            </a:r>
            <a:endParaRPr lang="da-DK" dirty="0"/>
          </a:p>
        </p:txBody>
      </p:sp>
      <p:sp>
        <p:nvSpPr>
          <p:cNvPr id="3" name="Pladsholder til indhold 2"/>
          <p:cNvSpPr>
            <a:spLocks noGrp="1"/>
          </p:cNvSpPr>
          <p:nvPr>
            <p:ph idx="1"/>
          </p:nvPr>
        </p:nvSpPr>
        <p:spPr>
          <a:xfrm>
            <a:off x="457200" y="1124744"/>
            <a:ext cx="8229600" cy="5256584"/>
          </a:xfrm>
        </p:spPr>
        <p:txBody>
          <a:bodyPr>
            <a:normAutofit fontScale="77500" lnSpcReduction="20000"/>
          </a:bodyPr>
          <a:lstStyle/>
          <a:p>
            <a:pPr lvl="0"/>
            <a:r>
              <a:rPr lang="da-DK" dirty="0" smtClean="0"/>
              <a:t>Huse med centralvarmesystem, gerne gulvvarme. </a:t>
            </a:r>
          </a:p>
          <a:p>
            <a:pPr lvl="0"/>
            <a:endParaRPr lang="da-DK" dirty="0" smtClean="0"/>
          </a:p>
          <a:p>
            <a:pPr lvl="0"/>
            <a:r>
              <a:rPr lang="da-DK" dirty="0" smtClean="0"/>
              <a:t>Plads til jordslanger</a:t>
            </a:r>
          </a:p>
          <a:p>
            <a:pPr lvl="0"/>
            <a:endParaRPr lang="da-DK" dirty="0" smtClean="0"/>
          </a:p>
          <a:p>
            <a:pPr lvl="0"/>
            <a:r>
              <a:rPr lang="da-DK" dirty="0" smtClean="0"/>
              <a:t>Varmepumpen placeres typisk indendørs eller i fyrrum</a:t>
            </a:r>
          </a:p>
          <a:p>
            <a:pPr lvl="0"/>
            <a:endParaRPr lang="da-DK" dirty="0" smtClean="0"/>
          </a:p>
          <a:p>
            <a:pPr lvl="0"/>
            <a:r>
              <a:rPr lang="da-DK" dirty="0" smtClean="0"/>
              <a:t>Dækker typisk 95-100 % af husets samlede varmebehov, inkl. varmt brugsvand</a:t>
            </a:r>
          </a:p>
          <a:p>
            <a:pPr lvl="0"/>
            <a:endParaRPr lang="da-DK" dirty="0" smtClean="0"/>
          </a:p>
          <a:p>
            <a:pPr lvl="0"/>
            <a:r>
              <a:rPr lang="da-DK" i="1" dirty="0" smtClean="0"/>
              <a:t>Fordele:</a:t>
            </a:r>
            <a:r>
              <a:rPr lang="da-DK" dirty="0" smtClean="0"/>
              <a:t> høj virkningsgrad, dækker normalt hele husets varmebehov, kompakte anlæg</a:t>
            </a:r>
          </a:p>
          <a:p>
            <a:pPr lvl="0"/>
            <a:endParaRPr lang="da-DK" dirty="0" smtClean="0"/>
          </a:p>
          <a:p>
            <a:pPr lvl="0"/>
            <a:r>
              <a:rPr lang="da-DK" i="1" dirty="0" smtClean="0"/>
              <a:t>Ulemper:</a:t>
            </a:r>
            <a:r>
              <a:rPr lang="da-DK" dirty="0" smtClean="0"/>
              <a:t> jordareal nødvendigt, dyr installation (4 x luft/luft og 2 x luft/vand), kræver godkendelse (jordslangen)</a:t>
            </a:r>
          </a:p>
          <a:p>
            <a:endParaRPr lang="da-DK" dirty="0" smtClean="0"/>
          </a:p>
          <a:p>
            <a:endParaRPr lang="da-DK"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Energiløsninger, tekniske installationer: </a:t>
            </a:r>
            <a:br>
              <a:rPr lang="da-DK" dirty="0" smtClean="0"/>
            </a:br>
            <a:endParaRPr lang="da-DK" dirty="0"/>
          </a:p>
        </p:txBody>
      </p:sp>
      <p:sp>
        <p:nvSpPr>
          <p:cNvPr id="3" name="Pladsholder til indhold 2"/>
          <p:cNvSpPr>
            <a:spLocks noGrp="1"/>
          </p:cNvSpPr>
          <p:nvPr>
            <p:ph idx="1"/>
          </p:nvPr>
        </p:nvSpPr>
        <p:spPr/>
        <p:txBody>
          <a:bodyPr>
            <a:normAutofit fontScale="70000" lnSpcReduction="20000"/>
          </a:bodyPr>
          <a:lstStyle/>
          <a:p>
            <a:pPr lvl="0"/>
            <a:r>
              <a:rPr lang="da-DK" dirty="0" smtClean="0"/>
              <a:t>Udskiftning af oliekedel</a:t>
            </a:r>
          </a:p>
          <a:p>
            <a:pPr lvl="0"/>
            <a:r>
              <a:rPr lang="da-DK" dirty="0" smtClean="0"/>
              <a:t>Udskiftning af </a:t>
            </a:r>
            <a:r>
              <a:rPr lang="da-DK" dirty="0" err="1" smtClean="0"/>
              <a:t>gaskedel</a:t>
            </a:r>
            <a:endParaRPr lang="da-DK" dirty="0" smtClean="0"/>
          </a:p>
          <a:p>
            <a:pPr lvl="0"/>
            <a:r>
              <a:rPr lang="da-DK" dirty="0" smtClean="0"/>
              <a:t>Konvertering til jordvarmeanlæg</a:t>
            </a:r>
          </a:p>
          <a:p>
            <a:pPr lvl="0"/>
            <a:r>
              <a:rPr lang="da-DK" dirty="0" smtClean="0"/>
              <a:t>Konvertering til luft-vand varmepumpeanlæg</a:t>
            </a:r>
          </a:p>
          <a:p>
            <a:pPr lvl="0"/>
            <a:r>
              <a:rPr lang="da-DK" dirty="0" smtClean="0"/>
              <a:t>Konvertering til fjernvarme</a:t>
            </a:r>
          </a:p>
          <a:p>
            <a:pPr lvl="0"/>
            <a:r>
              <a:rPr lang="da-DK" dirty="0" smtClean="0"/>
              <a:t>Konvertering til gas</a:t>
            </a:r>
          </a:p>
          <a:p>
            <a:pPr lvl="0"/>
            <a:r>
              <a:rPr lang="da-DK" dirty="0" smtClean="0"/>
              <a:t>Solvarme til varmt brugsvand og opvarmning</a:t>
            </a:r>
          </a:p>
          <a:p>
            <a:pPr lvl="0"/>
            <a:r>
              <a:rPr lang="da-DK" dirty="0" smtClean="0"/>
              <a:t>Solvarme til brugsvand og opvarmning</a:t>
            </a:r>
          </a:p>
          <a:p>
            <a:pPr lvl="0"/>
            <a:r>
              <a:rPr lang="da-DK" dirty="0" smtClean="0"/>
              <a:t>Ventilationsanlæg med varmegenvinding </a:t>
            </a:r>
          </a:p>
          <a:p>
            <a:pPr lvl="0"/>
            <a:r>
              <a:rPr lang="da-DK" dirty="0" smtClean="0"/>
              <a:t>Efterisolering af rør</a:t>
            </a:r>
          </a:p>
          <a:p>
            <a:pPr lvl="0"/>
            <a:r>
              <a:rPr lang="da-DK" dirty="0" smtClean="0"/>
              <a:t>Udskiftning/Styring af cirkulationspumpe</a:t>
            </a:r>
          </a:p>
          <a:p>
            <a:r>
              <a:rPr lang="da-DK" dirty="0" smtClean="0"/>
              <a:t>Se </a:t>
            </a:r>
            <a:r>
              <a:rPr lang="da-DK" dirty="0" err="1" smtClean="0">
                <a:hlinkClick r:id="rId3"/>
              </a:rPr>
              <a:t>www.byggeriogenergi.dk</a:t>
            </a:r>
            <a:r>
              <a:rPr lang="da-DK" dirty="0" smtClean="0"/>
              <a:t> for de nyeste</a:t>
            </a:r>
            <a:endParaRPr lang="da-DK"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b="1" dirty="0" smtClean="0"/>
              <a:t>Varmepumpe med jordvarme</a:t>
            </a:r>
            <a:br>
              <a:rPr lang="da-DK" b="1" dirty="0" smtClean="0"/>
            </a:br>
            <a:endParaRPr lang="da-DK" dirty="0"/>
          </a:p>
        </p:txBody>
      </p:sp>
      <p:pic>
        <p:nvPicPr>
          <p:cNvPr id="4" name="Pladsholder til indhold 3" descr="2-Jordvarmepumpe_beskåret_ibo.jpg"/>
          <p:cNvPicPr>
            <a:picLocks noGrp="1" noChangeAspect="1"/>
          </p:cNvPicPr>
          <p:nvPr>
            <p:ph idx="1"/>
          </p:nvPr>
        </p:nvPicPr>
        <p:blipFill>
          <a:blip r:embed="rId2" cstate="print"/>
          <a:stretch>
            <a:fillRect/>
          </a:stretch>
        </p:blipFill>
        <p:spPr>
          <a:xfrm>
            <a:off x="1154758" y="980728"/>
            <a:ext cx="6834484" cy="5481192"/>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Fra olie til jordvarme</a:t>
            </a:r>
            <a:endParaRPr lang="da-DK" dirty="0"/>
          </a:p>
        </p:txBody>
      </p:sp>
      <p:pic>
        <p:nvPicPr>
          <p:cNvPr id="3" name="Picture 2"/>
          <p:cNvPicPr>
            <a:picLocks noGrp="1" noChangeAspect="1" noChangeArrowheads="1"/>
          </p:cNvPicPr>
          <p:nvPr>
            <p:ph idx="1"/>
          </p:nvPr>
        </p:nvPicPr>
        <p:blipFill>
          <a:blip r:embed="rId2" cstate="print"/>
          <a:srcRect/>
          <a:stretch>
            <a:fillRect/>
          </a:stretch>
        </p:blipFill>
        <p:spPr bwMode="auto">
          <a:xfrm>
            <a:off x="310502" y="1268760"/>
            <a:ext cx="8437962" cy="5137073"/>
          </a:xfrm>
          <a:prstGeom prst="rect">
            <a:avLst/>
          </a:prstGeom>
          <a:noFill/>
          <a:ln w="9525">
            <a:noFill/>
            <a:miter lim="800000"/>
            <a:headEnd/>
            <a:tailEnd/>
          </a:ln>
        </p:spPr>
      </p:pic>
      <p:sp>
        <p:nvSpPr>
          <p:cNvPr id="6" name="Tekstboks 5"/>
          <p:cNvSpPr txBox="1"/>
          <p:nvPr/>
        </p:nvSpPr>
        <p:spPr>
          <a:xfrm>
            <a:off x="5148064" y="692696"/>
            <a:ext cx="2952328" cy="461665"/>
          </a:xfrm>
          <a:prstGeom prst="rect">
            <a:avLst/>
          </a:prstGeom>
          <a:noFill/>
        </p:spPr>
        <p:txBody>
          <a:bodyPr wrap="square" rtlCol="0">
            <a:spAutoFit/>
          </a:bodyPr>
          <a:lstStyle/>
          <a:p>
            <a:r>
              <a:rPr lang="da-DK" sz="2400" b="1" dirty="0" smtClean="0">
                <a:solidFill>
                  <a:srgbClr val="0070C0"/>
                </a:solidFill>
              </a:rPr>
              <a:t>Kapitel 7 – side 92</a:t>
            </a:r>
            <a:endParaRPr lang="da-DK" sz="2400" b="1" dirty="0">
              <a:solidFill>
                <a:srgbClr val="0070C0"/>
              </a:solidFill>
            </a:endParaRPr>
          </a:p>
        </p:txBody>
      </p:sp>
      <p:sp>
        <p:nvSpPr>
          <p:cNvPr id="7" name="Tekstboks 6"/>
          <p:cNvSpPr txBox="1"/>
          <p:nvPr/>
        </p:nvSpPr>
        <p:spPr>
          <a:xfrm>
            <a:off x="755576" y="1484784"/>
            <a:ext cx="2808312" cy="369332"/>
          </a:xfrm>
          <a:prstGeom prst="rect">
            <a:avLst/>
          </a:prstGeom>
          <a:noFill/>
        </p:spPr>
        <p:txBody>
          <a:bodyPr wrap="square" rtlCol="0">
            <a:spAutoFit/>
          </a:bodyPr>
          <a:lstStyle/>
          <a:p>
            <a:r>
              <a:rPr lang="da-DK" dirty="0" smtClean="0">
                <a:solidFill>
                  <a:srgbClr val="FF0000"/>
                </a:solidFill>
              </a:rPr>
              <a:t>Ny udgave – ikke i </a:t>
            </a:r>
            <a:r>
              <a:rPr lang="da-DK" dirty="0" err="1" smtClean="0">
                <a:solidFill>
                  <a:srgbClr val="FF0000"/>
                </a:solidFill>
              </a:rPr>
              <a:t>komp</a:t>
            </a:r>
            <a:r>
              <a:rPr lang="da-DK" dirty="0" smtClean="0"/>
              <a:t>.</a:t>
            </a:r>
            <a:endParaRPr lang="da-DK" dirty="0"/>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Luft-vand varmepumpe</a:t>
            </a:r>
            <a:endParaRPr lang="da-DK" dirty="0"/>
          </a:p>
        </p:txBody>
      </p:sp>
      <p:sp>
        <p:nvSpPr>
          <p:cNvPr id="3" name="Pladsholder til indhold 2"/>
          <p:cNvSpPr>
            <a:spLocks noGrp="1"/>
          </p:cNvSpPr>
          <p:nvPr>
            <p:ph idx="1"/>
          </p:nvPr>
        </p:nvSpPr>
        <p:spPr/>
        <p:txBody>
          <a:bodyPr/>
          <a:lstStyle/>
          <a:p>
            <a:endParaRPr lang="da-DK" dirty="0" smtClean="0"/>
          </a:p>
          <a:p>
            <a:endParaRPr lang="da-DK" dirty="0"/>
          </a:p>
        </p:txBody>
      </p:sp>
      <p:sp>
        <p:nvSpPr>
          <p:cNvPr id="4" name="Rektangel 3"/>
          <p:cNvSpPr/>
          <p:nvPr/>
        </p:nvSpPr>
        <p:spPr>
          <a:xfrm>
            <a:off x="179512" y="1484784"/>
            <a:ext cx="8964488" cy="3785652"/>
          </a:xfrm>
          <a:prstGeom prst="rect">
            <a:avLst/>
          </a:prstGeom>
        </p:spPr>
        <p:txBody>
          <a:bodyPr wrap="square">
            <a:spAutoFit/>
          </a:bodyPr>
          <a:lstStyle/>
          <a:p>
            <a:pPr>
              <a:buFont typeface="Arial" pitchFamily="34" charset="0"/>
              <a:buChar char="•"/>
            </a:pPr>
            <a:r>
              <a:rPr lang="da-DK" sz="2400" dirty="0" smtClean="0"/>
              <a:t>En ventilator trækker </a:t>
            </a:r>
            <a:r>
              <a:rPr lang="da-DK" sz="2400" dirty="0" err="1" smtClean="0"/>
              <a:t>udeluften</a:t>
            </a:r>
            <a:r>
              <a:rPr lang="da-DK" sz="2400" dirty="0" smtClean="0"/>
              <a:t> forbi </a:t>
            </a:r>
            <a:r>
              <a:rPr lang="da-DK" sz="2400" dirty="0" err="1" smtClean="0"/>
              <a:t>fordamperen</a:t>
            </a:r>
            <a:endParaRPr lang="da-DK" sz="2400" dirty="0" smtClean="0"/>
          </a:p>
          <a:p>
            <a:pPr>
              <a:buFont typeface="Arial" pitchFamily="34" charset="0"/>
              <a:buChar char="•"/>
            </a:pPr>
            <a:endParaRPr lang="da-DK" sz="2400" dirty="0" smtClean="0"/>
          </a:p>
          <a:p>
            <a:pPr>
              <a:buFont typeface="Arial" pitchFamily="34" charset="0"/>
              <a:buChar char="•"/>
            </a:pPr>
            <a:r>
              <a:rPr lang="da-DK" sz="2400" dirty="0" smtClean="0"/>
              <a:t>Varmen fra luften får kølemidlet til at fordampe dampen føres ind i en kompressor, i en kondensator afgives varmen til radiator eller gulvvarmesystem.</a:t>
            </a:r>
          </a:p>
          <a:p>
            <a:r>
              <a:rPr lang="da-DK" sz="2400" dirty="0" smtClean="0"/>
              <a:t> </a:t>
            </a:r>
          </a:p>
          <a:p>
            <a:pPr>
              <a:buFont typeface="Arial" pitchFamily="34" charset="0"/>
              <a:buChar char="•"/>
            </a:pPr>
            <a:r>
              <a:rPr lang="da-DK" sz="2400" dirty="0" smtClean="0"/>
              <a:t>En luft til vand-varmepumpe kan fungere ved meget lave lufttemperaturer</a:t>
            </a:r>
            <a:br>
              <a:rPr lang="da-DK" sz="2400" dirty="0" smtClean="0"/>
            </a:br>
            <a:r>
              <a:rPr lang="da-DK" sz="2400" dirty="0" smtClean="0"/>
              <a:t> </a:t>
            </a:r>
            <a:br>
              <a:rPr lang="da-DK" sz="2400" dirty="0" smtClean="0"/>
            </a:br>
            <a:endParaRPr lang="da-DK" sz="24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Luft-vand varmepumpe - </a:t>
            </a:r>
            <a:r>
              <a:rPr lang="da-DK" dirty="0" err="1" smtClean="0"/>
              <a:t>udedel</a:t>
            </a:r>
            <a:endParaRPr lang="da-DK" dirty="0"/>
          </a:p>
        </p:txBody>
      </p:sp>
      <p:sp>
        <p:nvSpPr>
          <p:cNvPr id="3" name="Pladsholder til indhold 2"/>
          <p:cNvSpPr>
            <a:spLocks noGrp="1"/>
          </p:cNvSpPr>
          <p:nvPr>
            <p:ph idx="1"/>
          </p:nvPr>
        </p:nvSpPr>
        <p:spPr/>
        <p:txBody>
          <a:bodyPr/>
          <a:lstStyle/>
          <a:p>
            <a:endParaRPr lang="da-DK"/>
          </a:p>
        </p:txBody>
      </p:sp>
      <p:pic>
        <p:nvPicPr>
          <p:cNvPr id="4" name="Billede 3" descr="ivt%20nordic%2012%20120.jpg"/>
          <p:cNvPicPr/>
          <p:nvPr/>
        </p:nvPicPr>
        <p:blipFill>
          <a:blip r:embed="rId2" cstate="print"/>
          <a:stretch>
            <a:fillRect/>
          </a:stretch>
        </p:blipFill>
        <p:spPr>
          <a:xfrm>
            <a:off x="827584" y="1124744"/>
            <a:ext cx="5904416" cy="4896544"/>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Luft-vand varmepumpe</a:t>
            </a:r>
            <a:endParaRPr lang="da-DK" dirty="0"/>
          </a:p>
        </p:txBody>
      </p:sp>
      <p:graphicFrame>
        <p:nvGraphicFramePr>
          <p:cNvPr id="4" name="Pladsholder til indhold 3"/>
          <p:cNvGraphicFramePr>
            <a:graphicFrameLocks noGrp="1"/>
          </p:cNvGraphicFramePr>
          <p:nvPr>
            <p:ph idx="1"/>
          </p:nvPr>
        </p:nvGraphicFramePr>
        <p:xfrm>
          <a:off x="539554" y="1268760"/>
          <a:ext cx="7193477" cy="4473451"/>
        </p:xfrm>
        <a:graphic>
          <a:graphicData uri="http://schemas.openxmlformats.org/drawingml/2006/table">
            <a:tbl>
              <a:tblPr/>
              <a:tblGrid>
                <a:gridCol w="952039"/>
                <a:gridCol w="1187539"/>
                <a:gridCol w="1187539"/>
                <a:gridCol w="1297930"/>
                <a:gridCol w="1297930"/>
                <a:gridCol w="1270500"/>
              </a:tblGrid>
              <a:tr h="208623">
                <a:tc rowSpan="4">
                  <a:txBody>
                    <a:bodyPr/>
                    <a:lstStyle/>
                    <a:p>
                      <a:pPr>
                        <a:lnSpc>
                          <a:spcPct val="115000"/>
                        </a:lnSpc>
                        <a:spcAft>
                          <a:spcPts val="0"/>
                        </a:spcAft>
                      </a:pPr>
                      <a:r>
                        <a:rPr lang="da-DK" sz="1000" b="1" dirty="0">
                          <a:latin typeface="Trebuchet MS"/>
                          <a:ea typeface="Times New Roman"/>
                          <a:cs typeface="Arial"/>
                        </a:rPr>
                        <a:t>Eksisterende</a:t>
                      </a:r>
                      <a:endParaRPr lang="da-DK" sz="1100" dirty="0">
                        <a:latin typeface="Calibri"/>
                        <a:ea typeface="Times New Roman"/>
                        <a:cs typeface="Calibri"/>
                      </a:endParaRPr>
                    </a:p>
                    <a:p>
                      <a:pPr>
                        <a:lnSpc>
                          <a:spcPct val="115000"/>
                        </a:lnSpc>
                        <a:spcAft>
                          <a:spcPts val="0"/>
                        </a:spcAft>
                      </a:pPr>
                      <a:r>
                        <a:rPr lang="da-DK" sz="1000" b="1" dirty="0">
                          <a:latin typeface="Trebuchet MS"/>
                          <a:ea typeface="Times New Roman"/>
                          <a:cs typeface="Arial"/>
                        </a:rPr>
                        <a:t>Opvarmnings-form</a:t>
                      </a:r>
                      <a:endParaRPr lang="da-DK" sz="1100" dirty="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gridSpan="5">
                  <a:txBody>
                    <a:bodyPr/>
                    <a:lstStyle/>
                    <a:p>
                      <a:pPr algn="ctr">
                        <a:lnSpc>
                          <a:spcPct val="115000"/>
                        </a:lnSpc>
                        <a:spcAft>
                          <a:spcPts val="0"/>
                        </a:spcAft>
                      </a:pPr>
                      <a:r>
                        <a:rPr lang="da-DK" sz="1000" b="1">
                          <a:latin typeface="Trebuchet MS"/>
                          <a:ea typeface="Times New Roman"/>
                          <a:cs typeface="Arial"/>
                        </a:rPr>
                        <a:t>Ny luft-vandvarmepumpe</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a-DK"/>
                    </a:p>
                  </a:txBody>
                  <a:tcPr/>
                </a:tc>
                <a:tc hMerge="1">
                  <a:txBody>
                    <a:bodyPr/>
                    <a:lstStyle/>
                    <a:p>
                      <a:endParaRPr lang="da-DK"/>
                    </a:p>
                  </a:txBody>
                  <a:tcPr/>
                </a:tc>
                <a:tc hMerge="1">
                  <a:txBody>
                    <a:bodyPr/>
                    <a:lstStyle/>
                    <a:p>
                      <a:endParaRPr lang="da-DK"/>
                    </a:p>
                  </a:txBody>
                  <a:tcPr/>
                </a:tc>
                <a:tc hMerge="1">
                  <a:txBody>
                    <a:bodyPr/>
                    <a:lstStyle/>
                    <a:p>
                      <a:endParaRPr lang="da-DK"/>
                    </a:p>
                  </a:txBody>
                  <a:tcPr/>
                </a:tc>
              </a:tr>
              <a:tr h="229485">
                <a:tc vMerge="1">
                  <a:txBody>
                    <a:bodyPr/>
                    <a:lstStyle/>
                    <a:p>
                      <a:endParaRPr lang="da-DK"/>
                    </a:p>
                  </a:txBody>
                  <a:tcPr/>
                </a:tc>
                <a:tc>
                  <a:txBody>
                    <a:bodyPr/>
                    <a:lstStyle/>
                    <a:p>
                      <a:pPr>
                        <a:lnSpc>
                          <a:spcPct val="115000"/>
                        </a:lnSpc>
                      </a:pPr>
                      <a:endParaRPr lang="da-DK" sz="1100">
                        <a:latin typeface="Calibri"/>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4">
                  <a:txBody>
                    <a:bodyPr/>
                    <a:lstStyle/>
                    <a:p>
                      <a:pPr>
                        <a:lnSpc>
                          <a:spcPct val="115000"/>
                        </a:lnSpc>
                        <a:spcAft>
                          <a:spcPts val="0"/>
                        </a:spcAft>
                      </a:pPr>
                      <a:r>
                        <a:rPr lang="da-DK" sz="1000" b="1" dirty="0">
                          <a:latin typeface="Trebuchet MS"/>
                          <a:ea typeface="Times New Roman"/>
                          <a:cs typeface="Arial"/>
                        </a:rPr>
                        <a:t>                                           Byggeår</a:t>
                      </a:r>
                      <a:endParaRPr lang="da-DK" sz="1100" dirty="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a-DK"/>
                    </a:p>
                  </a:txBody>
                  <a:tcPr/>
                </a:tc>
                <a:tc hMerge="1">
                  <a:txBody>
                    <a:bodyPr/>
                    <a:lstStyle/>
                    <a:p>
                      <a:endParaRPr lang="da-DK"/>
                    </a:p>
                  </a:txBody>
                  <a:tcPr/>
                </a:tc>
                <a:tc hMerge="1">
                  <a:txBody>
                    <a:bodyPr/>
                    <a:lstStyle/>
                    <a:p>
                      <a:endParaRPr lang="da-DK"/>
                    </a:p>
                  </a:txBody>
                  <a:tcPr/>
                </a:tc>
              </a:tr>
              <a:tr h="229485">
                <a:tc vMerge="1">
                  <a:txBody>
                    <a:bodyPr/>
                    <a:lstStyle/>
                    <a:p>
                      <a:endParaRPr lang="da-DK"/>
                    </a:p>
                  </a:txBody>
                  <a:tcPr/>
                </a:tc>
                <a:tc>
                  <a:txBody>
                    <a:bodyPr/>
                    <a:lstStyle/>
                    <a:p>
                      <a:pPr>
                        <a:lnSpc>
                          <a:spcPct val="115000"/>
                        </a:lnSpc>
                      </a:pPr>
                      <a:endParaRPr lang="da-DK" sz="1100">
                        <a:latin typeface="Calibri"/>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da-DK" sz="1000" b="1">
                          <a:latin typeface="Trebuchet MS"/>
                          <a:ea typeface="Times New Roman"/>
                          <a:cs typeface="Arial"/>
                        </a:rPr>
                        <a:t>1930-1959</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a-DK" sz="1000" b="1">
                          <a:latin typeface="Trebuchet MS"/>
                          <a:ea typeface="Times New Roman"/>
                          <a:cs typeface="Arial"/>
                        </a:rPr>
                        <a:t>1960- 1979</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a-DK" sz="1000" b="1">
                          <a:latin typeface="Trebuchet MS"/>
                          <a:ea typeface="Times New Roman"/>
                          <a:cs typeface="Arial"/>
                        </a:rPr>
                        <a:t>1980-1999</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a-DK" sz="1000" b="1">
                          <a:latin typeface="Trebuchet MS"/>
                          <a:ea typeface="Times New Roman"/>
                          <a:cs typeface="Arial"/>
                        </a:rPr>
                        <a:t>2000-2005</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3115">
                <a:tc vMerge="1">
                  <a:txBody>
                    <a:bodyPr/>
                    <a:lstStyle/>
                    <a:p>
                      <a:endParaRPr lang="da-DK"/>
                    </a:p>
                  </a:txBody>
                  <a:tcPr/>
                </a:tc>
                <a:tc>
                  <a:txBody>
                    <a:bodyPr/>
                    <a:lstStyle/>
                    <a:p>
                      <a:pPr algn="ctr">
                        <a:lnSpc>
                          <a:spcPct val="115000"/>
                        </a:lnSpc>
                        <a:spcAft>
                          <a:spcPts val="0"/>
                        </a:spcAft>
                      </a:pPr>
                      <a:r>
                        <a:rPr lang="da-DK" sz="1000" b="1">
                          <a:latin typeface="Trebuchet MS"/>
                          <a:ea typeface="Times New Roman"/>
                          <a:cs typeface="Arial"/>
                        </a:rPr>
                        <a:t>Isolering</a:t>
                      </a:r>
                      <a:endParaRPr lang="da-DK" sz="1100">
                        <a:latin typeface="Calibri"/>
                        <a:ea typeface="Times New Roman"/>
                        <a:cs typeface="Calibri"/>
                      </a:endParaRPr>
                    </a:p>
                    <a:p>
                      <a:pPr algn="ctr">
                        <a:lnSpc>
                          <a:spcPct val="115000"/>
                        </a:lnSpc>
                        <a:spcAft>
                          <a:spcPts val="0"/>
                        </a:spcAft>
                      </a:pPr>
                      <a:r>
                        <a:rPr lang="da-DK" sz="1000" b="1">
                          <a:latin typeface="Trebuchet MS"/>
                          <a:ea typeface="Times New Roman"/>
                          <a:cs typeface="Arial"/>
                        </a:rPr>
                        <a:t>Vinduer</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a-DK" sz="1000">
                          <a:latin typeface="Trebuchet MS"/>
                          <a:ea typeface="Times New Roman"/>
                          <a:cs typeface="Arial"/>
                        </a:rPr>
                        <a:t>Gulv: ca. 50 mm</a:t>
                      </a:r>
                      <a:endParaRPr lang="da-DK" sz="1100">
                        <a:latin typeface="Calibri"/>
                        <a:ea typeface="Times New Roman"/>
                        <a:cs typeface="Calibri"/>
                      </a:endParaRPr>
                    </a:p>
                    <a:p>
                      <a:pPr>
                        <a:lnSpc>
                          <a:spcPct val="115000"/>
                        </a:lnSpc>
                        <a:spcAft>
                          <a:spcPts val="0"/>
                        </a:spcAft>
                      </a:pPr>
                      <a:r>
                        <a:rPr lang="da-DK" sz="1000">
                          <a:latin typeface="Trebuchet MS"/>
                          <a:ea typeface="Times New Roman"/>
                          <a:cs typeface="Arial"/>
                        </a:rPr>
                        <a:t>Hulmur: Ingen</a:t>
                      </a:r>
                      <a:endParaRPr lang="da-DK" sz="1100">
                        <a:latin typeface="Calibri"/>
                        <a:ea typeface="Times New Roman"/>
                        <a:cs typeface="Calibri"/>
                      </a:endParaRPr>
                    </a:p>
                    <a:p>
                      <a:pPr>
                        <a:lnSpc>
                          <a:spcPct val="115000"/>
                        </a:lnSpc>
                        <a:spcAft>
                          <a:spcPts val="0"/>
                        </a:spcAft>
                      </a:pPr>
                      <a:r>
                        <a:rPr lang="da-DK" sz="1000">
                          <a:latin typeface="Trebuchet MS"/>
                          <a:ea typeface="Times New Roman"/>
                          <a:cs typeface="Arial"/>
                        </a:rPr>
                        <a:t>Loft: ca. 30 mm</a:t>
                      </a:r>
                      <a:endParaRPr lang="da-DK" sz="1100">
                        <a:latin typeface="Calibri"/>
                        <a:ea typeface="Times New Roman"/>
                        <a:cs typeface="Calibri"/>
                      </a:endParaRPr>
                    </a:p>
                    <a:p>
                      <a:pPr>
                        <a:lnSpc>
                          <a:spcPct val="115000"/>
                        </a:lnSpc>
                        <a:spcAft>
                          <a:spcPts val="0"/>
                        </a:spcAft>
                      </a:pPr>
                      <a:r>
                        <a:rPr lang="da-DK" sz="1000">
                          <a:latin typeface="Trebuchet MS"/>
                          <a:ea typeface="Times New Roman"/>
                          <a:cs typeface="Arial"/>
                        </a:rPr>
                        <a:t>Forsats/koblet</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000">
                          <a:latin typeface="Trebuchet MS"/>
                          <a:ea typeface="Times New Roman"/>
                          <a:cs typeface="Arial"/>
                        </a:rPr>
                        <a:t>Gulv: ca.50 mm</a:t>
                      </a:r>
                      <a:endParaRPr lang="da-DK" sz="1100">
                        <a:latin typeface="Calibri"/>
                        <a:ea typeface="Times New Roman"/>
                        <a:cs typeface="Calibri"/>
                      </a:endParaRPr>
                    </a:p>
                    <a:p>
                      <a:pPr>
                        <a:lnSpc>
                          <a:spcPct val="115000"/>
                        </a:lnSpc>
                        <a:spcAft>
                          <a:spcPts val="0"/>
                        </a:spcAft>
                      </a:pPr>
                      <a:r>
                        <a:rPr lang="en-US" sz="1000">
                          <a:latin typeface="Trebuchet MS"/>
                          <a:ea typeface="Times New Roman"/>
                          <a:cs typeface="Arial"/>
                        </a:rPr>
                        <a:t>Hulmur: ca.75 mm</a:t>
                      </a:r>
                      <a:endParaRPr lang="da-DK" sz="1100">
                        <a:latin typeface="Calibri"/>
                        <a:ea typeface="Times New Roman"/>
                        <a:cs typeface="Calibri"/>
                      </a:endParaRPr>
                    </a:p>
                    <a:p>
                      <a:pPr>
                        <a:lnSpc>
                          <a:spcPct val="115000"/>
                        </a:lnSpc>
                        <a:spcAft>
                          <a:spcPts val="0"/>
                        </a:spcAft>
                      </a:pPr>
                      <a:r>
                        <a:rPr lang="da-DK" sz="1000">
                          <a:latin typeface="Trebuchet MS"/>
                          <a:ea typeface="Times New Roman"/>
                          <a:cs typeface="Arial"/>
                        </a:rPr>
                        <a:t>Loft: ca. 100 mm</a:t>
                      </a:r>
                      <a:endParaRPr lang="da-DK" sz="1100">
                        <a:latin typeface="Calibri"/>
                        <a:ea typeface="Times New Roman"/>
                        <a:cs typeface="Calibri"/>
                      </a:endParaRPr>
                    </a:p>
                    <a:p>
                      <a:pPr>
                        <a:lnSpc>
                          <a:spcPct val="115000"/>
                        </a:lnSpc>
                        <a:spcAft>
                          <a:spcPts val="0"/>
                        </a:spcAft>
                      </a:pPr>
                      <a:r>
                        <a:rPr lang="da-DK" sz="1000">
                          <a:latin typeface="Trebuchet MS"/>
                          <a:ea typeface="Times New Roman"/>
                          <a:cs typeface="Arial"/>
                        </a:rPr>
                        <a:t>Termoruder</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000">
                          <a:latin typeface="Trebuchet MS"/>
                          <a:ea typeface="Times New Roman"/>
                          <a:cs typeface="Arial"/>
                        </a:rPr>
                        <a:t>Gulv: ca.150 mm</a:t>
                      </a:r>
                      <a:endParaRPr lang="da-DK" sz="1100">
                        <a:latin typeface="Calibri"/>
                        <a:ea typeface="Times New Roman"/>
                        <a:cs typeface="Calibri"/>
                      </a:endParaRPr>
                    </a:p>
                    <a:p>
                      <a:pPr>
                        <a:lnSpc>
                          <a:spcPct val="115000"/>
                        </a:lnSpc>
                        <a:spcAft>
                          <a:spcPts val="0"/>
                        </a:spcAft>
                      </a:pPr>
                      <a:r>
                        <a:rPr lang="en-US" sz="1000">
                          <a:latin typeface="Trebuchet MS"/>
                          <a:ea typeface="Times New Roman"/>
                          <a:cs typeface="Arial"/>
                        </a:rPr>
                        <a:t>Hulmur: ca.100 mm</a:t>
                      </a:r>
                      <a:endParaRPr lang="da-DK" sz="1100">
                        <a:latin typeface="Calibri"/>
                        <a:ea typeface="Times New Roman"/>
                        <a:cs typeface="Calibri"/>
                      </a:endParaRPr>
                    </a:p>
                    <a:p>
                      <a:pPr>
                        <a:lnSpc>
                          <a:spcPct val="115000"/>
                        </a:lnSpc>
                        <a:spcAft>
                          <a:spcPts val="0"/>
                        </a:spcAft>
                      </a:pPr>
                      <a:r>
                        <a:rPr lang="da-DK" sz="1000">
                          <a:latin typeface="Trebuchet MS"/>
                          <a:ea typeface="Times New Roman"/>
                          <a:cs typeface="Arial"/>
                        </a:rPr>
                        <a:t>Loft: ca. 200 mm</a:t>
                      </a:r>
                      <a:endParaRPr lang="da-DK" sz="1100">
                        <a:latin typeface="Calibri"/>
                        <a:ea typeface="Times New Roman"/>
                        <a:cs typeface="Calibri"/>
                      </a:endParaRPr>
                    </a:p>
                    <a:p>
                      <a:pPr>
                        <a:lnSpc>
                          <a:spcPct val="115000"/>
                        </a:lnSpc>
                        <a:spcAft>
                          <a:spcPts val="0"/>
                        </a:spcAft>
                      </a:pPr>
                      <a:r>
                        <a:rPr lang="da-DK" sz="1000">
                          <a:latin typeface="Trebuchet MS"/>
                          <a:ea typeface="Times New Roman"/>
                          <a:cs typeface="Arial"/>
                        </a:rPr>
                        <a:t>Termoruder</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000">
                          <a:latin typeface="Trebuchet MS"/>
                          <a:ea typeface="Times New Roman"/>
                          <a:cs typeface="Arial"/>
                        </a:rPr>
                        <a:t>Gulv: ca. 200 mm</a:t>
                      </a:r>
                      <a:endParaRPr lang="da-DK" sz="1100">
                        <a:latin typeface="Calibri"/>
                        <a:ea typeface="Times New Roman"/>
                        <a:cs typeface="Calibri"/>
                      </a:endParaRPr>
                    </a:p>
                    <a:p>
                      <a:pPr>
                        <a:lnSpc>
                          <a:spcPct val="115000"/>
                        </a:lnSpc>
                        <a:spcAft>
                          <a:spcPts val="0"/>
                        </a:spcAft>
                      </a:pPr>
                      <a:r>
                        <a:rPr lang="en-US" sz="1000">
                          <a:latin typeface="Trebuchet MS"/>
                          <a:ea typeface="Times New Roman"/>
                          <a:cs typeface="Arial"/>
                        </a:rPr>
                        <a:t>Hulmur:ca. 125 mm</a:t>
                      </a:r>
                      <a:endParaRPr lang="da-DK" sz="1100">
                        <a:latin typeface="Calibri"/>
                        <a:ea typeface="Times New Roman"/>
                        <a:cs typeface="Calibri"/>
                      </a:endParaRPr>
                    </a:p>
                    <a:p>
                      <a:pPr>
                        <a:lnSpc>
                          <a:spcPct val="115000"/>
                        </a:lnSpc>
                        <a:spcAft>
                          <a:spcPts val="0"/>
                        </a:spcAft>
                      </a:pPr>
                      <a:r>
                        <a:rPr lang="da-DK" sz="1000">
                          <a:latin typeface="Trebuchet MS"/>
                          <a:ea typeface="Times New Roman"/>
                          <a:cs typeface="Arial"/>
                        </a:rPr>
                        <a:t>Loft: ca. 250 mm</a:t>
                      </a:r>
                      <a:endParaRPr lang="da-DK" sz="1100">
                        <a:latin typeface="Calibri"/>
                        <a:ea typeface="Times New Roman"/>
                        <a:cs typeface="Calibri"/>
                      </a:endParaRPr>
                    </a:p>
                    <a:p>
                      <a:pPr>
                        <a:lnSpc>
                          <a:spcPct val="115000"/>
                        </a:lnSpc>
                        <a:spcAft>
                          <a:spcPts val="0"/>
                        </a:spcAft>
                      </a:pPr>
                      <a:r>
                        <a:rPr lang="da-DK" sz="1000">
                          <a:latin typeface="Trebuchet MS"/>
                          <a:ea typeface="Times New Roman"/>
                          <a:cs typeface="Arial"/>
                        </a:rPr>
                        <a:t>Energiruder</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208623">
                <a:tc rowSpan="4">
                  <a:txBody>
                    <a:bodyPr/>
                    <a:lstStyle/>
                    <a:p>
                      <a:pPr algn="ctr">
                        <a:lnSpc>
                          <a:spcPct val="115000"/>
                        </a:lnSpc>
                        <a:spcAft>
                          <a:spcPts val="0"/>
                        </a:spcAft>
                      </a:pPr>
                      <a:r>
                        <a:rPr lang="da-DK" sz="1000" b="1">
                          <a:latin typeface="Trebuchet MS"/>
                          <a:ea typeface="Times New Roman"/>
                          <a:cs typeface="Arial"/>
                        </a:rPr>
                        <a:t>Oliekedel før 1977</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b="1">
                          <a:latin typeface="Trebuchet MS"/>
                          <a:ea typeface="Times New Roman"/>
                          <a:cs typeface="Arial"/>
                        </a:rPr>
                        <a:t>Areal m</a:t>
                      </a:r>
                      <a:r>
                        <a:rPr lang="da-DK" sz="1000" b="1" baseline="30000">
                          <a:latin typeface="Trebuchet MS"/>
                          <a:ea typeface="Times New Roman"/>
                          <a:cs typeface="Arial"/>
                        </a:rPr>
                        <a:t>2</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nSpc>
                          <a:spcPct val="115000"/>
                        </a:lnSpc>
                        <a:spcAft>
                          <a:spcPts val="0"/>
                        </a:spcAft>
                      </a:pPr>
                      <a:r>
                        <a:rPr lang="da-DK" sz="1000" b="1">
                          <a:latin typeface="Trebuchet MS"/>
                          <a:ea typeface="Times New Roman"/>
                          <a:cs typeface="Arial"/>
                        </a:rPr>
                        <a:t>                             Energibesparelse i kWh/år</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a-DK"/>
                    </a:p>
                  </a:txBody>
                  <a:tcPr/>
                </a:tc>
                <a:tc hMerge="1">
                  <a:txBody>
                    <a:bodyPr/>
                    <a:lstStyle/>
                    <a:p>
                      <a:endParaRPr lang="da-DK"/>
                    </a:p>
                  </a:txBody>
                  <a:tcPr/>
                </a:tc>
                <a:tc hMerge="1">
                  <a:txBody>
                    <a:bodyPr/>
                    <a:lstStyle/>
                    <a:p>
                      <a:endParaRPr lang="da-DK"/>
                    </a:p>
                  </a:txBody>
                  <a:tcPr/>
                </a:tc>
              </a:tr>
              <a:tr h="208623">
                <a:tc vMerge="1">
                  <a:txBody>
                    <a:bodyPr/>
                    <a:lstStyle/>
                    <a:p>
                      <a:endParaRPr lang="da-DK"/>
                    </a:p>
                  </a:txBody>
                  <a:tcPr/>
                </a:tc>
                <a:tc>
                  <a:txBody>
                    <a:bodyPr/>
                    <a:lstStyle/>
                    <a:p>
                      <a:pPr algn="ctr">
                        <a:lnSpc>
                          <a:spcPct val="115000"/>
                        </a:lnSpc>
                        <a:spcAft>
                          <a:spcPts val="0"/>
                        </a:spcAft>
                      </a:pPr>
                      <a:r>
                        <a:rPr lang="da-DK" sz="1000">
                          <a:latin typeface="Trebuchet MS"/>
                          <a:ea typeface="Times New Roman"/>
                          <a:cs typeface="Arial"/>
                        </a:rPr>
                        <a:t>100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26.000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23.700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17.900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13.400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623">
                <a:tc vMerge="1">
                  <a:txBody>
                    <a:bodyPr/>
                    <a:lstStyle/>
                    <a:p>
                      <a:endParaRPr lang="da-DK"/>
                    </a:p>
                  </a:txBody>
                  <a:tcPr/>
                </a:tc>
                <a:tc>
                  <a:txBody>
                    <a:bodyPr/>
                    <a:lstStyle/>
                    <a:p>
                      <a:pPr algn="ctr">
                        <a:lnSpc>
                          <a:spcPct val="115000"/>
                        </a:lnSpc>
                        <a:spcAft>
                          <a:spcPts val="0"/>
                        </a:spcAft>
                      </a:pPr>
                      <a:r>
                        <a:rPr lang="da-DK" sz="1000">
                          <a:latin typeface="Trebuchet MS"/>
                          <a:ea typeface="Times New Roman"/>
                          <a:cs typeface="Arial"/>
                        </a:rPr>
                        <a:t>140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31.800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26.900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19.500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13.700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623">
                <a:tc vMerge="1">
                  <a:txBody>
                    <a:bodyPr/>
                    <a:lstStyle/>
                    <a:p>
                      <a:endParaRPr lang="da-DK"/>
                    </a:p>
                  </a:txBody>
                  <a:tcPr/>
                </a:tc>
                <a:tc>
                  <a:txBody>
                    <a:bodyPr/>
                    <a:lstStyle/>
                    <a:p>
                      <a:pPr algn="ctr">
                        <a:lnSpc>
                          <a:spcPct val="115000"/>
                        </a:lnSpc>
                        <a:spcAft>
                          <a:spcPts val="0"/>
                        </a:spcAft>
                      </a:pPr>
                      <a:r>
                        <a:rPr lang="da-DK" sz="1000">
                          <a:latin typeface="Trebuchet MS"/>
                          <a:ea typeface="Times New Roman"/>
                          <a:cs typeface="Arial"/>
                        </a:rPr>
                        <a:t>180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37.500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31.200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21.800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15.000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208623">
                <a:tc rowSpan="3">
                  <a:txBody>
                    <a:bodyPr/>
                    <a:lstStyle/>
                    <a:p>
                      <a:pPr algn="ctr">
                        <a:lnSpc>
                          <a:spcPct val="115000"/>
                        </a:lnSpc>
                        <a:spcAft>
                          <a:spcPts val="0"/>
                        </a:spcAft>
                      </a:pPr>
                      <a:r>
                        <a:rPr lang="da-DK" sz="1000" b="1">
                          <a:latin typeface="Trebuchet MS"/>
                          <a:ea typeface="Times New Roman"/>
                          <a:cs typeface="Arial"/>
                        </a:rPr>
                        <a:t>Oliekedel efter 1977</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100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19.400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17.100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11.500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8.300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623">
                <a:tc vMerge="1">
                  <a:txBody>
                    <a:bodyPr/>
                    <a:lstStyle/>
                    <a:p>
                      <a:endParaRPr lang="da-DK"/>
                    </a:p>
                  </a:txBody>
                  <a:tcPr/>
                </a:tc>
                <a:tc>
                  <a:txBody>
                    <a:bodyPr/>
                    <a:lstStyle/>
                    <a:p>
                      <a:pPr algn="ctr">
                        <a:lnSpc>
                          <a:spcPct val="115000"/>
                        </a:lnSpc>
                        <a:spcAft>
                          <a:spcPts val="0"/>
                        </a:spcAft>
                      </a:pPr>
                      <a:r>
                        <a:rPr lang="da-DK" sz="1000">
                          <a:latin typeface="Trebuchet MS"/>
                          <a:ea typeface="Times New Roman"/>
                          <a:cs typeface="Arial"/>
                        </a:rPr>
                        <a:t>140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24.900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20.200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13.100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8.600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623">
                <a:tc vMerge="1">
                  <a:txBody>
                    <a:bodyPr/>
                    <a:lstStyle/>
                    <a:p>
                      <a:endParaRPr lang="da-DK"/>
                    </a:p>
                  </a:txBody>
                  <a:tcPr/>
                </a:tc>
                <a:tc>
                  <a:txBody>
                    <a:bodyPr/>
                    <a:lstStyle/>
                    <a:p>
                      <a:pPr algn="ctr">
                        <a:lnSpc>
                          <a:spcPct val="115000"/>
                        </a:lnSpc>
                        <a:spcAft>
                          <a:spcPts val="0"/>
                        </a:spcAft>
                      </a:pPr>
                      <a:r>
                        <a:rPr lang="da-DK" sz="1000">
                          <a:latin typeface="Trebuchet MS"/>
                          <a:ea typeface="Times New Roman"/>
                          <a:cs typeface="Arial"/>
                        </a:rPr>
                        <a:t>180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30.500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24.400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dirty="0">
                          <a:latin typeface="Trebuchet MS"/>
                          <a:ea typeface="Times New Roman"/>
                          <a:cs typeface="Arial"/>
                        </a:rPr>
                        <a:t>15.300</a:t>
                      </a:r>
                      <a:endParaRPr lang="da-DK" sz="1100" dirty="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9.800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208623">
                <a:tc rowSpan="3">
                  <a:txBody>
                    <a:bodyPr/>
                    <a:lstStyle/>
                    <a:p>
                      <a:pPr algn="ctr">
                        <a:lnSpc>
                          <a:spcPct val="115000"/>
                        </a:lnSpc>
                        <a:spcAft>
                          <a:spcPts val="0"/>
                        </a:spcAft>
                      </a:pPr>
                      <a:r>
                        <a:rPr lang="da-DK" sz="1000" b="1">
                          <a:latin typeface="Trebuchet MS"/>
                          <a:ea typeface="Times New Roman"/>
                          <a:cs typeface="Arial"/>
                        </a:rPr>
                        <a:t>Gaskedel åben forbrænding</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100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20.300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dirty="0">
                          <a:latin typeface="Trebuchet MS"/>
                          <a:ea typeface="Times New Roman"/>
                          <a:cs typeface="Arial"/>
                        </a:rPr>
                        <a:t>18.000</a:t>
                      </a:r>
                      <a:endParaRPr lang="da-DK" sz="1100" dirty="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12.200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8.900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623">
                <a:tc vMerge="1">
                  <a:txBody>
                    <a:bodyPr/>
                    <a:lstStyle/>
                    <a:p>
                      <a:endParaRPr lang="da-DK"/>
                    </a:p>
                  </a:txBody>
                  <a:tcPr/>
                </a:tc>
                <a:tc>
                  <a:txBody>
                    <a:bodyPr/>
                    <a:lstStyle/>
                    <a:p>
                      <a:pPr algn="ctr">
                        <a:lnSpc>
                          <a:spcPct val="115000"/>
                        </a:lnSpc>
                        <a:spcAft>
                          <a:spcPts val="0"/>
                        </a:spcAft>
                      </a:pPr>
                      <a:r>
                        <a:rPr lang="da-DK" sz="1000">
                          <a:latin typeface="Trebuchet MS"/>
                          <a:ea typeface="Times New Roman"/>
                          <a:cs typeface="Arial"/>
                        </a:rPr>
                        <a:t>140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26.000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21.200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13.900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9.200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267">
                <a:tc vMerge="1">
                  <a:txBody>
                    <a:bodyPr/>
                    <a:lstStyle/>
                    <a:p>
                      <a:endParaRPr lang="da-DK"/>
                    </a:p>
                  </a:txBody>
                  <a:tcPr/>
                </a:tc>
                <a:tc>
                  <a:txBody>
                    <a:bodyPr/>
                    <a:lstStyle/>
                    <a:p>
                      <a:pPr algn="ctr">
                        <a:lnSpc>
                          <a:spcPct val="115000"/>
                        </a:lnSpc>
                        <a:spcAft>
                          <a:spcPts val="0"/>
                        </a:spcAft>
                      </a:pPr>
                      <a:r>
                        <a:rPr lang="da-DK" sz="1000" dirty="0">
                          <a:latin typeface="Trebuchet MS"/>
                          <a:ea typeface="Times New Roman"/>
                          <a:cs typeface="Arial"/>
                        </a:rPr>
                        <a:t>180</a:t>
                      </a:r>
                      <a:endParaRPr lang="da-DK" sz="1100" dirty="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31.700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25.500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16.200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10.400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208623">
                <a:tc rowSpan="3">
                  <a:txBody>
                    <a:bodyPr/>
                    <a:lstStyle/>
                    <a:p>
                      <a:pPr algn="ctr">
                        <a:lnSpc>
                          <a:spcPct val="115000"/>
                        </a:lnSpc>
                        <a:spcAft>
                          <a:spcPts val="0"/>
                        </a:spcAft>
                      </a:pPr>
                      <a:r>
                        <a:rPr lang="da-DK" sz="1000" b="1">
                          <a:latin typeface="Trebuchet MS"/>
                          <a:ea typeface="Times New Roman"/>
                          <a:cs typeface="Arial"/>
                        </a:rPr>
                        <a:t>Gaskedel lukket forbrænding</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100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17.800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15.600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10.200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7.300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623">
                <a:tc vMerge="1">
                  <a:txBody>
                    <a:bodyPr/>
                    <a:lstStyle/>
                    <a:p>
                      <a:endParaRPr lang="da-DK"/>
                    </a:p>
                  </a:txBody>
                  <a:tcPr/>
                </a:tc>
                <a:tc>
                  <a:txBody>
                    <a:bodyPr/>
                    <a:lstStyle/>
                    <a:p>
                      <a:pPr algn="ctr">
                        <a:lnSpc>
                          <a:spcPct val="115000"/>
                        </a:lnSpc>
                        <a:spcAft>
                          <a:spcPts val="0"/>
                        </a:spcAft>
                      </a:pPr>
                      <a:r>
                        <a:rPr lang="da-DK" sz="1000">
                          <a:latin typeface="Trebuchet MS"/>
                          <a:ea typeface="Times New Roman"/>
                          <a:cs typeface="Arial"/>
                        </a:rPr>
                        <a:t>140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23.200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18.700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11.800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7.600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623">
                <a:tc vMerge="1">
                  <a:txBody>
                    <a:bodyPr/>
                    <a:lstStyle/>
                    <a:p>
                      <a:endParaRPr lang="da-DK"/>
                    </a:p>
                  </a:txBody>
                  <a:tcPr/>
                </a:tc>
                <a:tc>
                  <a:txBody>
                    <a:bodyPr/>
                    <a:lstStyle/>
                    <a:p>
                      <a:pPr algn="ctr">
                        <a:lnSpc>
                          <a:spcPct val="115000"/>
                        </a:lnSpc>
                        <a:spcAft>
                          <a:spcPts val="0"/>
                        </a:spcAft>
                      </a:pPr>
                      <a:r>
                        <a:rPr lang="da-DK" sz="1000" dirty="0">
                          <a:latin typeface="Trebuchet MS"/>
                          <a:ea typeface="Times New Roman"/>
                          <a:cs typeface="Arial"/>
                        </a:rPr>
                        <a:t>180</a:t>
                      </a:r>
                      <a:endParaRPr lang="da-DK" sz="1100" dirty="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28.700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22.800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a:latin typeface="Trebuchet MS"/>
                          <a:ea typeface="Times New Roman"/>
                          <a:cs typeface="Arial"/>
                        </a:rPr>
                        <a:t>13.900</a:t>
                      </a:r>
                      <a:endParaRPr lang="da-DK" sz="110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a-DK" sz="1000" dirty="0">
                          <a:latin typeface="Trebuchet MS"/>
                          <a:ea typeface="Times New Roman"/>
                          <a:cs typeface="Arial"/>
                        </a:rPr>
                        <a:t>8.800</a:t>
                      </a:r>
                      <a:endParaRPr lang="da-DK" sz="1100" dirty="0">
                        <a:latin typeface="Calibri"/>
                        <a:ea typeface="Times New Roman"/>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074" name="Oval 2"/>
          <p:cNvSpPr>
            <a:spLocks noChangeArrowheads="1"/>
          </p:cNvSpPr>
          <p:nvPr/>
        </p:nvSpPr>
        <p:spPr bwMode="auto">
          <a:xfrm>
            <a:off x="3923928" y="4005064"/>
            <a:ext cx="1119187" cy="188912"/>
          </a:xfrm>
          <a:prstGeom prst="ellipse">
            <a:avLst/>
          </a:prstGeom>
          <a:solidFill>
            <a:srgbClr val="FFFFFF">
              <a:alpha val="0"/>
            </a:srgbClr>
          </a:solidFill>
          <a:ln w="19050">
            <a:solidFill>
              <a:srgbClr val="FF0000"/>
            </a:solidFill>
            <a:round/>
            <a:headEnd/>
            <a:tailEnd/>
          </a:ln>
        </p:spPr>
        <p:txBody>
          <a:bodyPr vert="horz" wrap="square" lIns="91440" tIns="45720" rIns="91440" bIns="45720" numCol="1" anchor="t" anchorCtr="0" compatLnSpc="1">
            <a:prstTxWarp prst="textNoShape">
              <a:avLst/>
            </a:prstTxWarp>
          </a:bodyPr>
          <a:lstStyle/>
          <a:p>
            <a:endParaRPr lang="da-DK"/>
          </a:p>
        </p:txBody>
      </p:sp>
      <p:sp>
        <p:nvSpPr>
          <p:cNvPr id="3073" name="Oval 1"/>
          <p:cNvSpPr>
            <a:spLocks noChangeArrowheads="1"/>
          </p:cNvSpPr>
          <p:nvPr/>
        </p:nvSpPr>
        <p:spPr bwMode="auto">
          <a:xfrm>
            <a:off x="5220072" y="4005064"/>
            <a:ext cx="1119188" cy="188913"/>
          </a:xfrm>
          <a:prstGeom prst="ellipse">
            <a:avLst/>
          </a:prstGeom>
          <a:solidFill>
            <a:srgbClr val="FFFFFF">
              <a:alpha val="0"/>
            </a:srgbClr>
          </a:solidFill>
          <a:ln w="19050">
            <a:solidFill>
              <a:srgbClr val="FF0000"/>
            </a:solidFill>
            <a:prstDash val="sysDot"/>
            <a:round/>
            <a:headEnd/>
            <a:tailEnd/>
          </a:ln>
        </p:spPr>
        <p:txBody>
          <a:bodyPr vert="horz" wrap="square" lIns="91440" tIns="45720" rIns="91440" bIns="45720" numCol="1" anchor="t" anchorCtr="0" compatLnSpc="1">
            <a:prstTxWarp prst="textNoShape">
              <a:avLst/>
            </a:prstTxWarp>
          </a:bodyPr>
          <a:lstStyle/>
          <a:p>
            <a:endParaRPr lang="da-DK"/>
          </a:p>
        </p:txBody>
      </p:sp>
      <p:sp>
        <p:nvSpPr>
          <p:cNvPr id="307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a-DK" sz="1800" b="0" i="0" u="none" strike="noStrike" cap="none" normalizeH="0" baseline="0" smtClean="0">
              <a:ln>
                <a:noFill/>
              </a:ln>
              <a:solidFill>
                <a:schemeClr val="tx1"/>
              </a:solidFill>
              <a:effectLst/>
              <a:latin typeface="Arial" pitchFamily="34" charset="0"/>
            </a:endParaRPr>
          </a:p>
        </p:txBody>
      </p:sp>
      <p:sp>
        <p:nvSpPr>
          <p:cNvPr id="9" name="Tekstboks 8"/>
          <p:cNvSpPr txBox="1"/>
          <p:nvPr/>
        </p:nvSpPr>
        <p:spPr>
          <a:xfrm>
            <a:off x="5724128" y="620688"/>
            <a:ext cx="2952328" cy="523220"/>
          </a:xfrm>
          <a:prstGeom prst="rect">
            <a:avLst/>
          </a:prstGeom>
          <a:noFill/>
        </p:spPr>
        <p:txBody>
          <a:bodyPr wrap="square" rtlCol="0">
            <a:spAutoFit/>
          </a:bodyPr>
          <a:lstStyle/>
          <a:p>
            <a:r>
              <a:rPr lang="da-DK" sz="2800" b="1" dirty="0" smtClean="0">
                <a:solidFill>
                  <a:srgbClr val="0070C0"/>
                </a:solidFill>
              </a:rPr>
              <a:t>Kapitel 7 – side 94</a:t>
            </a:r>
            <a:endParaRPr lang="da-DK" sz="2800" b="1" dirty="0">
              <a:solidFill>
                <a:srgbClr val="0070C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graphicFrame>
        <p:nvGraphicFramePr>
          <p:cNvPr id="4" name="Pladsholder til indhold 3"/>
          <p:cNvGraphicFramePr>
            <a:graphicFrameLocks noGrp="1"/>
          </p:cNvGraphicFramePr>
          <p:nvPr>
            <p:ph idx="1"/>
          </p:nvPr>
        </p:nvGraphicFramePr>
        <p:xfrm>
          <a:off x="323528" y="6"/>
          <a:ext cx="7632848" cy="6857988"/>
        </p:xfrm>
        <a:graphic>
          <a:graphicData uri="http://schemas.openxmlformats.org/drawingml/2006/table">
            <a:tbl>
              <a:tblPr/>
              <a:tblGrid>
                <a:gridCol w="1811344"/>
                <a:gridCol w="1811344"/>
                <a:gridCol w="2005080"/>
                <a:gridCol w="2005080"/>
              </a:tblGrid>
              <a:tr h="2008836">
                <a:tc>
                  <a:txBody>
                    <a:bodyPr/>
                    <a:lstStyle/>
                    <a:p>
                      <a:pPr>
                        <a:lnSpc>
                          <a:spcPts val="1205"/>
                        </a:lnSpc>
                        <a:spcAft>
                          <a:spcPts val="0"/>
                        </a:spcAft>
                      </a:pPr>
                      <a:r>
                        <a:rPr lang="da-DK" sz="700" dirty="0">
                          <a:solidFill>
                            <a:srgbClr val="221E1F"/>
                          </a:solidFill>
                          <a:latin typeface="Trebuchet MS"/>
                          <a:ea typeface="Times New Roman"/>
                          <a:cs typeface="Trebuchet MS"/>
                        </a:rPr>
                        <a:t>Forudsætninger</a:t>
                      </a:r>
                      <a:endParaRPr lang="da-DK" sz="900" dirty="0">
                        <a:solidFill>
                          <a:srgbClr val="000000"/>
                        </a:solidFill>
                        <a:latin typeface="Trebuchet MS"/>
                        <a:ea typeface="Times New Roman"/>
                        <a:cs typeface="Trebuchet MS"/>
                      </a:endParaRPr>
                    </a:p>
                  </a:txBody>
                  <a:tcPr marL="48841" marR="488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ts val="1205"/>
                        </a:lnSpc>
                        <a:spcAft>
                          <a:spcPts val="1000"/>
                        </a:spcAft>
                      </a:pPr>
                      <a:r>
                        <a:rPr lang="da-DK" sz="700" dirty="0">
                          <a:latin typeface="Trebuchet MS"/>
                          <a:ea typeface="Times New Roman"/>
                          <a:cs typeface="Trebuchet MS"/>
                        </a:rPr>
                        <a:t>I et parcelhus på 130 m</a:t>
                      </a:r>
                      <a:r>
                        <a:rPr lang="da-DK" sz="700" baseline="30000" dirty="0">
                          <a:latin typeface="Trebuchet MS"/>
                          <a:ea typeface="Times New Roman"/>
                          <a:cs typeface="Trebuchet MS"/>
                        </a:rPr>
                        <a:t>2</a:t>
                      </a:r>
                      <a:r>
                        <a:rPr lang="da-DK" sz="700" dirty="0">
                          <a:latin typeface="Trebuchet MS"/>
                          <a:ea typeface="Times New Roman"/>
                          <a:cs typeface="Trebuchet MS"/>
                        </a:rPr>
                        <a:t> med et olieforbrug på 2.400 liter pr. år konverteres en ældre oliekedel til </a:t>
                      </a:r>
                      <a:r>
                        <a:rPr lang="da-DK" sz="600" dirty="0">
                          <a:latin typeface="Trebuchet MS"/>
                          <a:ea typeface="Times New Roman"/>
                          <a:cs typeface="Trebuchet MS"/>
                        </a:rPr>
                        <a:t>en luft-vandvarmepumpe.  Parcelhusets varmesystem er en kombination af radiatorer og gulvvarme. </a:t>
                      </a:r>
                      <a:endParaRPr lang="da-DK" sz="800" dirty="0">
                        <a:latin typeface="Calibri"/>
                        <a:ea typeface="Times New Roman"/>
                        <a:cs typeface="Calibri"/>
                      </a:endParaRPr>
                    </a:p>
                    <a:p>
                      <a:pPr>
                        <a:lnSpc>
                          <a:spcPts val="1205"/>
                        </a:lnSpc>
                        <a:spcAft>
                          <a:spcPts val="1000"/>
                        </a:spcAft>
                      </a:pPr>
                      <a:r>
                        <a:rPr lang="da-DK" sz="600" dirty="0">
                          <a:latin typeface="Trebuchet MS"/>
                          <a:ea typeface="Times New Roman"/>
                          <a:cs typeface="Trebuchet MS"/>
                        </a:rPr>
                        <a:t>Den samlede </a:t>
                      </a:r>
                      <a:r>
                        <a:rPr lang="da-DK" sz="600" dirty="0" err="1">
                          <a:latin typeface="Trebuchet MS"/>
                          <a:ea typeface="Times New Roman"/>
                          <a:cs typeface="Trebuchet MS"/>
                        </a:rPr>
                        <a:t>årsnyttevirkning</a:t>
                      </a:r>
                      <a:r>
                        <a:rPr lang="da-DK" sz="600" dirty="0">
                          <a:latin typeface="Trebuchet MS"/>
                          <a:ea typeface="Times New Roman"/>
                          <a:cs typeface="Trebuchet MS"/>
                        </a:rPr>
                        <a:t> i det eksisterende kedelanlæg er 75 %, svarende til at husets faktiske varmebehov er 18.000 kWh. Service og skorstensfejning udgør 1.500 kr. om året.</a:t>
                      </a:r>
                      <a:endParaRPr lang="da-DK" sz="800" dirty="0">
                        <a:latin typeface="Calibri"/>
                        <a:ea typeface="Times New Roman"/>
                        <a:cs typeface="Calibri"/>
                      </a:endParaRPr>
                    </a:p>
                    <a:p>
                      <a:pPr>
                        <a:lnSpc>
                          <a:spcPts val="1205"/>
                        </a:lnSpc>
                        <a:spcAft>
                          <a:spcPts val="1000"/>
                        </a:spcAft>
                      </a:pPr>
                      <a:r>
                        <a:rPr lang="da-DK" sz="600" dirty="0">
                          <a:solidFill>
                            <a:srgbClr val="221E1F"/>
                          </a:solidFill>
                          <a:latin typeface="Trebuchet MS"/>
                          <a:ea typeface="Times New Roman"/>
                          <a:cs typeface="Trebuchet MS"/>
                        </a:rPr>
                        <a:t>Den nye luft til vand-varmepumpe er på 8 kW med en normeffektivitet på 3,2. Serviceomkostninger til varmepumpen udgør 1.000 kr. om </a:t>
                      </a:r>
                      <a:r>
                        <a:rPr lang="da-DK" sz="600" dirty="0" err="1">
                          <a:solidFill>
                            <a:srgbClr val="221E1F"/>
                          </a:solidFill>
                          <a:latin typeface="Trebuchet MS"/>
                          <a:ea typeface="Times New Roman"/>
                          <a:cs typeface="Trebuchet MS"/>
                        </a:rPr>
                        <a:t>året.</a:t>
                      </a:r>
                      <a:r>
                        <a:rPr lang="da-DK" sz="600" dirty="0" err="1">
                          <a:latin typeface="Trebuchet MS"/>
                          <a:ea typeface="Times New Roman"/>
                          <a:cs typeface="Trebuchet MS"/>
                        </a:rPr>
                        <a:t>Oliepris</a:t>
                      </a:r>
                      <a:r>
                        <a:rPr lang="da-DK" sz="600" dirty="0">
                          <a:latin typeface="Trebuchet MS"/>
                          <a:ea typeface="Times New Roman"/>
                          <a:cs typeface="Trebuchet MS"/>
                        </a:rPr>
                        <a:t> 10kr./l</a:t>
                      </a:r>
                      <a:endParaRPr lang="da-DK" sz="900" dirty="0">
                        <a:latin typeface="Trebuchet MS"/>
                        <a:ea typeface="Times New Roman"/>
                        <a:cs typeface="Trebuchet MS"/>
                      </a:endParaRPr>
                    </a:p>
                    <a:p>
                      <a:pPr>
                        <a:lnSpc>
                          <a:spcPts val="1205"/>
                        </a:lnSpc>
                        <a:spcAft>
                          <a:spcPts val="1000"/>
                        </a:spcAft>
                      </a:pPr>
                      <a:r>
                        <a:rPr lang="da-DK" sz="600" dirty="0">
                          <a:latin typeface="Trebuchet MS"/>
                          <a:ea typeface="Times New Roman"/>
                          <a:cs typeface="Trebuchet MS"/>
                        </a:rPr>
                        <a:t>Elpris 2 kr. kWh</a:t>
                      </a:r>
                      <a:endParaRPr lang="da-DK" sz="800" dirty="0">
                        <a:latin typeface="Calibri"/>
                        <a:ea typeface="Times New Roman"/>
                        <a:cs typeface="Calibri"/>
                      </a:endParaRPr>
                    </a:p>
                  </a:txBody>
                  <a:tcPr marL="48841" marR="488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a-DK"/>
                    </a:p>
                  </a:txBody>
                  <a:tcPr/>
                </a:tc>
                <a:tc hMerge="1">
                  <a:txBody>
                    <a:bodyPr/>
                    <a:lstStyle/>
                    <a:p>
                      <a:endParaRPr lang="da-DK"/>
                    </a:p>
                  </a:txBody>
                  <a:tcPr/>
                </a:tc>
              </a:tr>
              <a:tr h="346368">
                <a:tc rowSpan="6">
                  <a:txBody>
                    <a:bodyPr/>
                    <a:lstStyle/>
                    <a:p>
                      <a:pPr>
                        <a:lnSpc>
                          <a:spcPct val="115000"/>
                        </a:lnSpc>
                        <a:spcAft>
                          <a:spcPts val="0"/>
                        </a:spcAft>
                      </a:pPr>
                      <a:r>
                        <a:rPr lang="da-DK" sz="700">
                          <a:solidFill>
                            <a:srgbClr val="000000"/>
                          </a:solidFill>
                          <a:latin typeface="Trebuchet MS"/>
                          <a:ea typeface="Times New Roman"/>
                          <a:cs typeface="Trebuchet MS"/>
                        </a:rPr>
                        <a:t>Årlig energibesparelse kWh</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a-DK" sz="700">
                          <a:solidFill>
                            <a:srgbClr val="221E1F"/>
                          </a:solidFill>
                          <a:latin typeface="Trebuchet MS"/>
                          <a:ea typeface="Times New Roman"/>
                          <a:cs typeface="Trebuchet MS"/>
                        </a:rPr>
                        <a:t>Årligt olieforbrug omregnet til kWh</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nSpc>
                          <a:spcPct val="115000"/>
                        </a:lnSpc>
                        <a:spcAft>
                          <a:spcPts val="0"/>
                        </a:spcAft>
                      </a:pPr>
                      <a:r>
                        <a:rPr lang="da-DK" sz="700">
                          <a:solidFill>
                            <a:srgbClr val="221E1F"/>
                          </a:solidFill>
                          <a:latin typeface="Trebuchet MS"/>
                          <a:ea typeface="Times New Roman"/>
                          <a:cs typeface="Trebuchet MS"/>
                        </a:rPr>
                        <a:t>2.400 l x 10 kWh/l =</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r">
                        <a:lnSpc>
                          <a:spcPct val="115000"/>
                        </a:lnSpc>
                        <a:spcAft>
                          <a:spcPts val="0"/>
                        </a:spcAft>
                      </a:pPr>
                      <a:r>
                        <a:rPr lang="da-DK" sz="700">
                          <a:solidFill>
                            <a:srgbClr val="221E1F"/>
                          </a:solidFill>
                          <a:latin typeface="Trebuchet MS"/>
                          <a:ea typeface="Times New Roman"/>
                          <a:cs typeface="Trebuchet MS"/>
                        </a:rPr>
                        <a:t>24.000 kWh</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tcPr>
                </a:tc>
              </a:tr>
              <a:tr h="346368">
                <a:tc vMerge="1">
                  <a:txBody>
                    <a:bodyPr/>
                    <a:lstStyle/>
                    <a:p>
                      <a:endParaRPr lang="da-DK"/>
                    </a:p>
                  </a:txBody>
                  <a:tcPr/>
                </a:tc>
                <a:tc>
                  <a:txBody>
                    <a:bodyPr/>
                    <a:lstStyle/>
                    <a:p>
                      <a:pPr>
                        <a:lnSpc>
                          <a:spcPct val="115000"/>
                        </a:lnSpc>
                        <a:spcAft>
                          <a:spcPts val="0"/>
                        </a:spcAft>
                      </a:pPr>
                      <a:r>
                        <a:rPr lang="da-DK" sz="700">
                          <a:solidFill>
                            <a:srgbClr val="221E1F"/>
                          </a:solidFill>
                          <a:latin typeface="Trebuchet MS"/>
                          <a:ea typeface="Times New Roman"/>
                          <a:cs typeface="Trebuchet MS"/>
                        </a:rPr>
                        <a:t>Årligt elforbrug til oliekedel kWh</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nSpc>
                          <a:spcPct val="115000"/>
                        </a:lnSpc>
                        <a:spcAft>
                          <a:spcPts val="0"/>
                        </a:spcAft>
                      </a:pPr>
                      <a:endParaRPr lang="da-DK" sz="7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r">
                        <a:lnSpc>
                          <a:spcPct val="115000"/>
                        </a:lnSpc>
                        <a:spcAft>
                          <a:spcPts val="0"/>
                        </a:spcAft>
                      </a:pPr>
                      <a:r>
                        <a:rPr lang="da-DK" sz="700">
                          <a:solidFill>
                            <a:srgbClr val="221E1F"/>
                          </a:solidFill>
                          <a:latin typeface="Trebuchet MS"/>
                          <a:ea typeface="Times New Roman"/>
                          <a:cs typeface="Trebuchet MS"/>
                        </a:rPr>
                        <a:t>876kWh</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r>
              <a:tr h="346368">
                <a:tc vMerge="1">
                  <a:txBody>
                    <a:bodyPr/>
                    <a:lstStyle/>
                    <a:p>
                      <a:endParaRPr lang="da-DK"/>
                    </a:p>
                  </a:txBody>
                  <a:tcPr/>
                </a:tc>
                <a:tc>
                  <a:txBody>
                    <a:bodyPr/>
                    <a:lstStyle/>
                    <a:p>
                      <a:pPr>
                        <a:lnSpc>
                          <a:spcPct val="115000"/>
                        </a:lnSpc>
                        <a:spcAft>
                          <a:spcPts val="0"/>
                        </a:spcAft>
                      </a:pPr>
                      <a:r>
                        <a:rPr lang="da-DK" sz="700">
                          <a:solidFill>
                            <a:srgbClr val="000000"/>
                          </a:solidFill>
                          <a:latin typeface="Trebuchet MS"/>
                          <a:ea typeface="Times New Roman"/>
                          <a:cs typeface="Trebuchet MS"/>
                        </a:rPr>
                        <a:t>Årligt energiforbrug oliekedel</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nSpc>
                          <a:spcPct val="115000"/>
                        </a:lnSpc>
                        <a:spcAft>
                          <a:spcPts val="0"/>
                        </a:spcAft>
                      </a:pPr>
                      <a:endParaRPr lang="da-DK" sz="7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r">
                        <a:lnSpc>
                          <a:spcPct val="115000"/>
                        </a:lnSpc>
                        <a:spcAft>
                          <a:spcPts val="0"/>
                        </a:spcAft>
                      </a:pPr>
                      <a:r>
                        <a:rPr lang="da-DK" sz="700">
                          <a:solidFill>
                            <a:srgbClr val="000000"/>
                          </a:solidFill>
                          <a:latin typeface="Trebuchet MS"/>
                          <a:ea typeface="Times New Roman"/>
                          <a:cs typeface="Trebuchet MS"/>
                        </a:rPr>
                        <a:t>24.876 kWh</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r>
              <a:tr h="346368">
                <a:tc vMerge="1">
                  <a:txBody>
                    <a:bodyPr/>
                    <a:lstStyle/>
                    <a:p>
                      <a:endParaRPr lang="da-DK"/>
                    </a:p>
                  </a:txBody>
                  <a:tcPr/>
                </a:tc>
                <a:tc>
                  <a:txBody>
                    <a:bodyPr/>
                    <a:lstStyle/>
                    <a:p>
                      <a:pPr>
                        <a:lnSpc>
                          <a:spcPct val="115000"/>
                        </a:lnSpc>
                        <a:spcAft>
                          <a:spcPts val="0"/>
                        </a:spcAft>
                      </a:pPr>
                      <a:r>
                        <a:rPr lang="da-DK" sz="700">
                          <a:solidFill>
                            <a:srgbClr val="000000"/>
                          </a:solidFill>
                          <a:latin typeface="Trebuchet MS"/>
                          <a:ea typeface="Times New Roman"/>
                          <a:cs typeface="Trebuchet MS"/>
                        </a:rPr>
                        <a:t>Årligt energiforbrug varmepumpe</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nSpc>
                          <a:spcPct val="115000"/>
                        </a:lnSpc>
                        <a:spcAft>
                          <a:spcPts val="0"/>
                        </a:spcAft>
                      </a:pPr>
                      <a:r>
                        <a:rPr lang="da-DK" sz="700">
                          <a:solidFill>
                            <a:srgbClr val="000000"/>
                          </a:solidFill>
                          <a:latin typeface="Trebuchet MS"/>
                          <a:ea typeface="Times New Roman"/>
                          <a:cs typeface="Trebuchet MS"/>
                        </a:rPr>
                        <a:t>18.000 kWh/3,2  =</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r">
                        <a:lnSpc>
                          <a:spcPct val="115000"/>
                        </a:lnSpc>
                        <a:spcAft>
                          <a:spcPts val="0"/>
                        </a:spcAft>
                      </a:pPr>
                      <a:r>
                        <a:rPr lang="da-DK" sz="700">
                          <a:solidFill>
                            <a:srgbClr val="221E1F"/>
                          </a:solidFill>
                          <a:latin typeface="Trebuchet MS"/>
                          <a:ea typeface="Times New Roman"/>
                          <a:cs typeface="Times New Roman"/>
                        </a:rPr>
                        <a:t>5.625 kWh</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r>
              <a:tr h="173184">
                <a:tc vMerge="1">
                  <a:txBody>
                    <a:bodyPr/>
                    <a:lstStyle/>
                    <a:p>
                      <a:endParaRPr lang="da-DK"/>
                    </a:p>
                  </a:txBody>
                  <a:tcPr/>
                </a:tc>
                <a:tc>
                  <a:txBody>
                    <a:bodyPr/>
                    <a:lstStyle/>
                    <a:p>
                      <a:pPr>
                        <a:lnSpc>
                          <a:spcPct val="115000"/>
                        </a:lnSpc>
                        <a:spcAft>
                          <a:spcPts val="0"/>
                        </a:spcAft>
                      </a:pPr>
                      <a:r>
                        <a:rPr lang="da-DK" sz="700" dirty="0">
                          <a:solidFill>
                            <a:srgbClr val="000000"/>
                          </a:solidFill>
                          <a:latin typeface="Trebuchet MS"/>
                          <a:ea typeface="Times New Roman"/>
                          <a:cs typeface="Trebuchet MS"/>
                        </a:rPr>
                        <a:t>Besparelse</a:t>
                      </a:r>
                      <a:endParaRPr lang="da-DK" sz="900" dirty="0">
                        <a:solidFill>
                          <a:srgbClr val="000000"/>
                        </a:solidFill>
                        <a:latin typeface="Trebuchet MS"/>
                        <a:ea typeface="Times New Roman"/>
                        <a:cs typeface="Trebuchet MS"/>
                      </a:endParaRPr>
                    </a:p>
                  </a:txBody>
                  <a:tcPr marL="48841" marR="48841" marT="0" marB="0">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a:noFill/>
                    </a:lnB>
                  </a:tcPr>
                </a:tc>
                <a:tc>
                  <a:txBody>
                    <a:bodyPr/>
                    <a:lstStyle/>
                    <a:p>
                      <a:pPr>
                        <a:lnSpc>
                          <a:spcPct val="115000"/>
                        </a:lnSpc>
                        <a:spcAft>
                          <a:spcPts val="0"/>
                        </a:spcAft>
                      </a:pPr>
                      <a:r>
                        <a:rPr lang="da-DK" sz="700">
                          <a:solidFill>
                            <a:srgbClr val="000000"/>
                          </a:solidFill>
                          <a:latin typeface="Trebuchet MS"/>
                          <a:ea typeface="Times New Roman"/>
                          <a:cs typeface="Trebuchet MS"/>
                        </a:rPr>
                        <a:t>24.876 kWh -5.625 kWh</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a:noFill/>
                    </a:lnB>
                  </a:tcPr>
                </a:tc>
                <a:tc>
                  <a:txBody>
                    <a:bodyPr/>
                    <a:lstStyle/>
                    <a:p>
                      <a:pPr algn="r">
                        <a:lnSpc>
                          <a:spcPct val="115000"/>
                        </a:lnSpc>
                        <a:spcAft>
                          <a:spcPts val="0"/>
                        </a:spcAft>
                      </a:pPr>
                      <a:r>
                        <a:rPr lang="da-DK" sz="700">
                          <a:solidFill>
                            <a:srgbClr val="000000"/>
                          </a:solidFill>
                          <a:latin typeface="Trebuchet MS"/>
                          <a:ea typeface="Times New Roman"/>
                          <a:cs typeface="Trebuchet MS"/>
                        </a:rPr>
                        <a:t>19.251 kWh</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a:noFill/>
                    </a:lnB>
                  </a:tcPr>
                </a:tc>
              </a:tr>
              <a:tr h="173184">
                <a:tc vMerge="1">
                  <a:txBody>
                    <a:bodyPr/>
                    <a:lstStyle/>
                    <a:p>
                      <a:endParaRPr lang="da-DK"/>
                    </a:p>
                  </a:txBody>
                  <a:tcPr/>
                </a:tc>
                <a:tc>
                  <a:txBody>
                    <a:bodyPr/>
                    <a:lstStyle/>
                    <a:p>
                      <a:pPr>
                        <a:lnSpc>
                          <a:spcPct val="115000"/>
                        </a:lnSpc>
                        <a:spcAft>
                          <a:spcPts val="0"/>
                        </a:spcAft>
                      </a:pPr>
                      <a:endParaRPr lang="da-DK" sz="700">
                        <a:solidFill>
                          <a:srgbClr val="000000"/>
                        </a:solidFill>
                        <a:latin typeface="Trebuchet MS"/>
                        <a:ea typeface="Times New Roman"/>
                        <a:cs typeface="Trebuchet MS"/>
                      </a:endParaRPr>
                    </a:p>
                  </a:txBody>
                  <a:tcPr marL="48841" marR="48841"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da-DK" sz="700">
                        <a:solidFill>
                          <a:srgbClr val="221E1F"/>
                        </a:solidFill>
                        <a:latin typeface="Trebuchet MS"/>
                        <a:ea typeface="Times New Roman"/>
                        <a:cs typeface="Times New Roman"/>
                      </a:endParaRPr>
                    </a:p>
                  </a:txBody>
                  <a:tcPr marL="48841" marR="48841"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endParaRPr lang="da-DK" sz="700">
                        <a:solidFill>
                          <a:srgbClr val="000000"/>
                        </a:solidFill>
                        <a:latin typeface="Trebuchet MS"/>
                        <a:ea typeface="Times New Roman"/>
                        <a:cs typeface="Trebuchet MS"/>
                      </a:endParaRPr>
                    </a:p>
                  </a:txBody>
                  <a:tcPr marL="48841" marR="48841"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173184">
                <a:tc rowSpan="9">
                  <a:txBody>
                    <a:bodyPr/>
                    <a:lstStyle/>
                    <a:p>
                      <a:pPr>
                        <a:lnSpc>
                          <a:spcPct val="115000"/>
                        </a:lnSpc>
                        <a:spcAft>
                          <a:spcPts val="0"/>
                        </a:spcAft>
                      </a:pPr>
                      <a:r>
                        <a:rPr lang="da-DK" sz="700" dirty="0">
                          <a:solidFill>
                            <a:srgbClr val="000000"/>
                          </a:solidFill>
                          <a:latin typeface="Trebuchet MS"/>
                          <a:ea typeface="Times New Roman"/>
                          <a:cs typeface="Trebuchet MS"/>
                        </a:rPr>
                        <a:t>Årlig økonomisk besparelse kr. </a:t>
                      </a:r>
                      <a:endParaRPr lang="da-DK" sz="900" dirty="0">
                        <a:solidFill>
                          <a:srgbClr val="000000"/>
                        </a:solidFill>
                        <a:latin typeface="Trebuchet MS"/>
                        <a:ea typeface="Times New Roman"/>
                        <a:cs typeface="Trebuchet MS"/>
                      </a:endParaRPr>
                    </a:p>
                  </a:txBody>
                  <a:tcPr marL="48841" marR="488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a-DK" sz="700">
                          <a:solidFill>
                            <a:srgbClr val="000000"/>
                          </a:solidFill>
                          <a:latin typeface="Trebuchet MS"/>
                          <a:ea typeface="Times New Roman"/>
                          <a:cs typeface="Trebuchet MS"/>
                        </a:rPr>
                        <a:t>Årlige omkostninger olie</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nSpc>
                          <a:spcPct val="115000"/>
                        </a:lnSpc>
                        <a:spcAft>
                          <a:spcPts val="0"/>
                        </a:spcAft>
                      </a:pPr>
                      <a:r>
                        <a:rPr lang="da-DK" sz="700">
                          <a:solidFill>
                            <a:srgbClr val="221E1F"/>
                          </a:solidFill>
                          <a:latin typeface="Trebuchet MS"/>
                          <a:ea typeface="Times New Roman"/>
                          <a:cs typeface="Times New Roman"/>
                        </a:rPr>
                        <a:t>2.400 l x 10 kr./l  =</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r">
                        <a:lnSpc>
                          <a:spcPct val="115000"/>
                        </a:lnSpc>
                        <a:spcAft>
                          <a:spcPts val="0"/>
                        </a:spcAft>
                      </a:pPr>
                      <a:r>
                        <a:rPr lang="da-DK" sz="700">
                          <a:solidFill>
                            <a:srgbClr val="000000"/>
                          </a:solidFill>
                          <a:latin typeface="Trebuchet MS"/>
                          <a:ea typeface="Times New Roman"/>
                          <a:cs typeface="Trebuchet MS"/>
                        </a:rPr>
                        <a:t>24.000 kr.</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tcPr>
                </a:tc>
              </a:tr>
              <a:tr h="173184">
                <a:tc vMerge="1">
                  <a:txBody>
                    <a:bodyPr/>
                    <a:lstStyle/>
                    <a:p>
                      <a:endParaRPr lang="da-DK"/>
                    </a:p>
                  </a:txBody>
                  <a:tcPr/>
                </a:tc>
                <a:tc>
                  <a:txBody>
                    <a:bodyPr/>
                    <a:lstStyle/>
                    <a:p>
                      <a:pPr>
                        <a:lnSpc>
                          <a:spcPct val="115000"/>
                        </a:lnSpc>
                        <a:spcAft>
                          <a:spcPts val="0"/>
                        </a:spcAft>
                      </a:pPr>
                      <a:r>
                        <a:rPr lang="da-DK" sz="700">
                          <a:solidFill>
                            <a:srgbClr val="000000"/>
                          </a:solidFill>
                          <a:latin typeface="Trebuchet MS"/>
                          <a:ea typeface="Times New Roman"/>
                          <a:cs typeface="Trebuchet MS"/>
                        </a:rPr>
                        <a:t>Årlige omkostninger el</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nSpc>
                          <a:spcPct val="115000"/>
                        </a:lnSpc>
                        <a:spcAft>
                          <a:spcPts val="0"/>
                        </a:spcAft>
                      </a:pPr>
                      <a:r>
                        <a:rPr lang="da-DK" sz="700">
                          <a:solidFill>
                            <a:srgbClr val="000000"/>
                          </a:solidFill>
                          <a:latin typeface="Trebuchet MS"/>
                          <a:ea typeface="Times New Roman"/>
                          <a:cs typeface="Trebuchet MS"/>
                        </a:rPr>
                        <a:t>876 kWh x 2 kr./kWh =</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r">
                        <a:lnSpc>
                          <a:spcPct val="115000"/>
                        </a:lnSpc>
                        <a:spcAft>
                          <a:spcPts val="0"/>
                        </a:spcAft>
                      </a:pPr>
                      <a:r>
                        <a:rPr lang="da-DK" sz="700">
                          <a:solidFill>
                            <a:srgbClr val="000000"/>
                          </a:solidFill>
                          <a:latin typeface="Trebuchet MS"/>
                          <a:ea typeface="Times New Roman"/>
                          <a:cs typeface="Trebuchet MS"/>
                        </a:rPr>
                        <a:t>1.752kr.</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r>
              <a:tr h="173184">
                <a:tc vMerge="1">
                  <a:txBody>
                    <a:bodyPr/>
                    <a:lstStyle/>
                    <a:p>
                      <a:endParaRPr lang="da-DK"/>
                    </a:p>
                  </a:txBody>
                  <a:tcPr/>
                </a:tc>
                <a:tc>
                  <a:txBody>
                    <a:bodyPr/>
                    <a:lstStyle/>
                    <a:p>
                      <a:pPr>
                        <a:lnSpc>
                          <a:spcPct val="115000"/>
                        </a:lnSpc>
                        <a:spcAft>
                          <a:spcPts val="0"/>
                        </a:spcAft>
                      </a:pPr>
                      <a:r>
                        <a:rPr lang="da-DK" sz="700">
                          <a:solidFill>
                            <a:srgbClr val="000000"/>
                          </a:solidFill>
                          <a:latin typeface="Trebuchet MS"/>
                          <a:ea typeface="Times New Roman"/>
                          <a:cs typeface="Trebuchet MS"/>
                        </a:rPr>
                        <a:t>Service og skorstensfejning</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nSpc>
                          <a:spcPct val="115000"/>
                        </a:lnSpc>
                        <a:spcAft>
                          <a:spcPts val="0"/>
                        </a:spcAft>
                      </a:pPr>
                      <a:endParaRPr lang="da-DK" sz="7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r">
                        <a:lnSpc>
                          <a:spcPct val="115000"/>
                        </a:lnSpc>
                        <a:spcAft>
                          <a:spcPts val="0"/>
                        </a:spcAft>
                      </a:pPr>
                      <a:r>
                        <a:rPr lang="da-DK" sz="700">
                          <a:solidFill>
                            <a:srgbClr val="000000"/>
                          </a:solidFill>
                          <a:latin typeface="Trebuchet MS"/>
                          <a:ea typeface="Times New Roman"/>
                          <a:cs typeface="Trebuchet MS"/>
                        </a:rPr>
                        <a:t>1.500 kr.</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r>
              <a:tr h="173184">
                <a:tc vMerge="1">
                  <a:txBody>
                    <a:bodyPr/>
                    <a:lstStyle/>
                    <a:p>
                      <a:endParaRPr lang="da-DK"/>
                    </a:p>
                  </a:txBody>
                  <a:tcPr/>
                </a:tc>
                <a:tc>
                  <a:txBody>
                    <a:bodyPr/>
                    <a:lstStyle/>
                    <a:p>
                      <a:pPr>
                        <a:lnSpc>
                          <a:spcPct val="115000"/>
                        </a:lnSpc>
                        <a:spcAft>
                          <a:spcPts val="0"/>
                        </a:spcAft>
                      </a:pPr>
                      <a:r>
                        <a:rPr lang="da-DK" sz="700">
                          <a:solidFill>
                            <a:srgbClr val="000000"/>
                          </a:solidFill>
                          <a:latin typeface="Trebuchet MS"/>
                          <a:ea typeface="Times New Roman"/>
                          <a:cs typeface="Trebuchet MS"/>
                        </a:rPr>
                        <a:t>Årlig drift af oliefyr i alt</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nSpc>
                          <a:spcPct val="115000"/>
                        </a:lnSpc>
                        <a:spcAft>
                          <a:spcPts val="0"/>
                        </a:spcAft>
                      </a:pPr>
                      <a:endParaRPr lang="da-DK" sz="7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r">
                        <a:lnSpc>
                          <a:spcPct val="115000"/>
                        </a:lnSpc>
                        <a:spcAft>
                          <a:spcPts val="0"/>
                        </a:spcAft>
                      </a:pPr>
                      <a:r>
                        <a:rPr lang="da-DK" sz="700">
                          <a:solidFill>
                            <a:srgbClr val="000000"/>
                          </a:solidFill>
                          <a:latin typeface="Trebuchet MS"/>
                          <a:ea typeface="Times New Roman"/>
                          <a:cs typeface="Trebuchet MS"/>
                        </a:rPr>
                        <a:t>27.252 kr.</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r>
              <a:tr h="346368">
                <a:tc vMerge="1">
                  <a:txBody>
                    <a:bodyPr/>
                    <a:lstStyle/>
                    <a:p>
                      <a:endParaRPr lang="da-DK"/>
                    </a:p>
                  </a:txBody>
                  <a:tcPr/>
                </a:tc>
                <a:tc>
                  <a:txBody>
                    <a:bodyPr/>
                    <a:lstStyle/>
                    <a:p>
                      <a:pPr>
                        <a:lnSpc>
                          <a:spcPct val="115000"/>
                        </a:lnSpc>
                        <a:spcAft>
                          <a:spcPts val="0"/>
                        </a:spcAft>
                      </a:pPr>
                      <a:r>
                        <a:rPr lang="da-DK" sz="700">
                          <a:solidFill>
                            <a:srgbClr val="000000"/>
                          </a:solidFill>
                          <a:latin typeface="Trebuchet MS"/>
                          <a:ea typeface="Times New Roman"/>
                          <a:cs typeface="Trebuchet MS"/>
                        </a:rPr>
                        <a:t>Årlige omkostninger el til varmepumpe</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nSpc>
                          <a:spcPct val="115000"/>
                        </a:lnSpc>
                        <a:spcAft>
                          <a:spcPts val="0"/>
                        </a:spcAft>
                      </a:pPr>
                      <a:r>
                        <a:rPr lang="da-DK" sz="700">
                          <a:solidFill>
                            <a:srgbClr val="221E1F"/>
                          </a:solidFill>
                          <a:latin typeface="Trebuchet MS"/>
                          <a:ea typeface="Times New Roman"/>
                          <a:cs typeface="Times New Roman"/>
                        </a:rPr>
                        <a:t>5.625 kWh x 2 kr./kWh =</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r">
                        <a:lnSpc>
                          <a:spcPct val="115000"/>
                        </a:lnSpc>
                        <a:spcAft>
                          <a:spcPts val="0"/>
                        </a:spcAft>
                      </a:pPr>
                      <a:r>
                        <a:rPr lang="da-DK" sz="700">
                          <a:solidFill>
                            <a:srgbClr val="221E1F"/>
                          </a:solidFill>
                          <a:latin typeface="Trebuchet MS"/>
                          <a:ea typeface="Times New Roman"/>
                          <a:cs typeface="Times New Roman"/>
                        </a:rPr>
                        <a:t>11.250 kr.</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r>
              <a:tr h="173184">
                <a:tc vMerge="1">
                  <a:txBody>
                    <a:bodyPr/>
                    <a:lstStyle/>
                    <a:p>
                      <a:endParaRPr lang="da-DK"/>
                    </a:p>
                  </a:txBody>
                  <a:tcPr/>
                </a:tc>
                <a:tc>
                  <a:txBody>
                    <a:bodyPr/>
                    <a:lstStyle/>
                    <a:p>
                      <a:pPr>
                        <a:lnSpc>
                          <a:spcPct val="115000"/>
                        </a:lnSpc>
                        <a:spcAft>
                          <a:spcPts val="0"/>
                        </a:spcAft>
                      </a:pPr>
                      <a:r>
                        <a:rPr lang="da-DK" sz="700">
                          <a:solidFill>
                            <a:srgbClr val="221E1F"/>
                          </a:solidFill>
                          <a:latin typeface="Trebuchet MS"/>
                          <a:ea typeface="Times New Roman"/>
                          <a:cs typeface="Times New Roman"/>
                        </a:rPr>
                        <a:t>Service</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nSpc>
                          <a:spcPct val="115000"/>
                        </a:lnSpc>
                        <a:spcAft>
                          <a:spcPts val="0"/>
                        </a:spcAft>
                      </a:pPr>
                      <a:endParaRPr lang="da-DK" sz="700">
                        <a:solidFill>
                          <a:srgbClr val="221E1F"/>
                        </a:solidFill>
                        <a:latin typeface="Trebuchet MS"/>
                        <a:ea typeface="Times New Roman"/>
                        <a:cs typeface="Times New Roman"/>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r">
                        <a:lnSpc>
                          <a:spcPct val="115000"/>
                        </a:lnSpc>
                        <a:spcAft>
                          <a:spcPts val="0"/>
                        </a:spcAft>
                      </a:pPr>
                      <a:r>
                        <a:rPr lang="da-DK" sz="700">
                          <a:solidFill>
                            <a:srgbClr val="221E1F"/>
                          </a:solidFill>
                          <a:latin typeface="Trebuchet MS"/>
                          <a:ea typeface="Times New Roman"/>
                          <a:cs typeface="Times New Roman"/>
                        </a:rPr>
                        <a:t>1.000 kr.</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r>
              <a:tr h="346368">
                <a:tc vMerge="1">
                  <a:txBody>
                    <a:bodyPr/>
                    <a:lstStyle/>
                    <a:p>
                      <a:endParaRPr lang="da-DK"/>
                    </a:p>
                  </a:txBody>
                  <a:tcPr/>
                </a:tc>
                <a:tc>
                  <a:txBody>
                    <a:bodyPr/>
                    <a:lstStyle/>
                    <a:p>
                      <a:pPr>
                        <a:lnSpc>
                          <a:spcPct val="115000"/>
                        </a:lnSpc>
                        <a:spcAft>
                          <a:spcPts val="0"/>
                        </a:spcAft>
                      </a:pPr>
                      <a:r>
                        <a:rPr lang="da-DK" sz="700">
                          <a:solidFill>
                            <a:srgbClr val="000000"/>
                          </a:solidFill>
                          <a:latin typeface="Trebuchet MS"/>
                          <a:ea typeface="Times New Roman"/>
                          <a:cs typeface="Trebuchet MS"/>
                        </a:rPr>
                        <a:t>Årlig drift af varmepumpe i alt</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nSpc>
                          <a:spcPct val="115000"/>
                        </a:lnSpc>
                        <a:spcAft>
                          <a:spcPts val="0"/>
                        </a:spcAft>
                      </a:pPr>
                      <a:endParaRPr lang="da-DK" sz="7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r">
                        <a:lnSpc>
                          <a:spcPct val="115000"/>
                        </a:lnSpc>
                        <a:spcAft>
                          <a:spcPts val="0"/>
                        </a:spcAft>
                      </a:pPr>
                      <a:r>
                        <a:rPr lang="da-DK" sz="700">
                          <a:solidFill>
                            <a:srgbClr val="221E1F"/>
                          </a:solidFill>
                          <a:latin typeface="Trebuchet MS"/>
                          <a:ea typeface="Times New Roman"/>
                          <a:cs typeface="Times New Roman"/>
                        </a:rPr>
                        <a:t>12.250 kr.</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r>
              <a:tr h="173184">
                <a:tc vMerge="1">
                  <a:txBody>
                    <a:bodyPr/>
                    <a:lstStyle/>
                    <a:p>
                      <a:endParaRPr lang="da-DK"/>
                    </a:p>
                  </a:txBody>
                  <a:tcPr/>
                </a:tc>
                <a:tc>
                  <a:txBody>
                    <a:bodyPr/>
                    <a:lstStyle/>
                    <a:p>
                      <a:pPr>
                        <a:lnSpc>
                          <a:spcPct val="115000"/>
                        </a:lnSpc>
                        <a:spcAft>
                          <a:spcPts val="0"/>
                        </a:spcAft>
                      </a:pPr>
                      <a:r>
                        <a:rPr lang="da-DK" sz="700">
                          <a:solidFill>
                            <a:srgbClr val="000000"/>
                          </a:solidFill>
                          <a:latin typeface="Trebuchet MS"/>
                          <a:ea typeface="Times New Roman"/>
                          <a:cs typeface="Trebuchet MS"/>
                        </a:rPr>
                        <a:t>Besparelse</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nSpc>
                          <a:spcPct val="115000"/>
                        </a:lnSpc>
                        <a:spcAft>
                          <a:spcPts val="0"/>
                        </a:spcAft>
                      </a:pPr>
                      <a:r>
                        <a:rPr lang="da-DK" sz="700">
                          <a:solidFill>
                            <a:srgbClr val="000000"/>
                          </a:solidFill>
                          <a:latin typeface="Trebuchet MS"/>
                          <a:ea typeface="Times New Roman"/>
                          <a:cs typeface="Trebuchet MS"/>
                        </a:rPr>
                        <a:t>27.252 kr. – 12.250 kr.</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r">
                        <a:lnSpc>
                          <a:spcPct val="115000"/>
                        </a:lnSpc>
                        <a:spcAft>
                          <a:spcPts val="0"/>
                        </a:spcAft>
                      </a:pPr>
                      <a:r>
                        <a:rPr lang="da-DK" sz="700">
                          <a:solidFill>
                            <a:srgbClr val="000000"/>
                          </a:solidFill>
                          <a:latin typeface="Trebuchet MS"/>
                          <a:ea typeface="Times New Roman"/>
                          <a:cs typeface="Trebuchet MS"/>
                        </a:rPr>
                        <a:t>15.002 kr.</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r>
              <a:tr h="173184">
                <a:tc vMerge="1">
                  <a:txBody>
                    <a:bodyPr/>
                    <a:lstStyle/>
                    <a:p>
                      <a:endParaRPr lang="da-DK"/>
                    </a:p>
                  </a:txBody>
                  <a:tcPr/>
                </a:tc>
                <a:tc>
                  <a:txBody>
                    <a:bodyPr/>
                    <a:lstStyle/>
                    <a:p>
                      <a:pPr>
                        <a:lnSpc>
                          <a:spcPct val="115000"/>
                        </a:lnSpc>
                        <a:spcAft>
                          <a:spcPts val="0"/>
                        </a:spcAft>
                      </a:pPr>
                      <a:endParaRPr lang="da-DK" sz="700">
                        <a:solidFill>
                          <a:srgbClr val="000000"/>
                        </a:solidFill>
                        <a:latin typeface="Trebuchet MS"/>
                        <a:ea typeface="Times New Roman"/>
                        <a:cs typeface="Trebuchet MS"/>
                      </a:endParaRPr>
                    </a:p>
                  </a:txBody>
                  <a:tcPr marL="48841" marR="48841" marT="0" marB="0">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da-DK" sz="700">
                        <a:solidFill>
                          <a:srgbClr val="221E1F"/>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endParaRPr lang="da-DK" sz="7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r>
              <a:tr h="173184">
                <a:tc rowSpan="6">
                  <a:txBody>
                    <a:bodyPr/>
                    <a:lstStyle/>
                    <a:p>
                      <a:pPr>
                        <a:lnSpc>
                          <a:spcPct val="115000"/>
                        </a:lnSpc>
                        <a:spcAft>
                          <a:spcPts val="0"/>
                        </a:spcAft>
                      </a:pPr>
                      <a:r>
                        <a:rPr lang="da-DK" sz="700">
                          <a:solidFill>
                            <a:srgbClr val="000000"/>
                          </a:solidFill>
                          <a:latin typeface="Trebuchet MS"/>
                          <a:ea typeface="Times New Roman"/>
                          <a:cs typeface="Trebuchet MS"/>
                        </a:rPr>
                        <a:t>Årlig CO2 besparelse kg</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a-DK" sz="700">
                          <a:solidFill>
                            <a:srgbClr val="000000"/>
                          </a:solidFill>
                          <a:latin typeface="Trebuchet MS"/>
                          <a:ea typeface="Times New Roman"/>
                          <a:cs typeface="Trebuchet MS"/>
                        </a:rPr>
                        <a:t>CO2 udledning olie</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nSpc>
                          <a:spcPct val="115000"/>
                        </a:lnSpc>
                        <a:spcAft>
                          <a:spcPts val="0"/>
                        </a:spcAft>
                      </a:pPr>
                      <a:r>
                        <a:rPr lang="da-DK" sz="700">
                          <a:solidFill>
                            <a:srgbClr val="221E1F"/>
                          </a:solidFill>
                          <a:latin typeface="Trebuchet MS"/>
                          <a:ea typeface="Times New Roman"/>
                          <a:cs typeface="Trebuchet MS"/>
                        </a:rPr>
                        <a:t>24.000 kWh x 0,265 kg/kWh =</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r">
                        <a:lnSpc>
                          <a:spcPct val="115000"/>
                        </a:lnSpc>
                        <a:spcAft>
                          <a:spcPts val="0"/>
                        </a:spcAft>
                      </a:pPr>
                      <a:r>
                        <a:rPr lang="da-DK" sz="700">
                          <a:solidFill>
                            <a:srgbClr val="000000"/>
                          </a:solidFill>
                          <a:latin typeface="Trebuchet MS"/>
                          <a:ea typeface="Times New Roman"/>
                          <a:cs typeface="Trebuchet MS"/>
                        </a:rPr>
                        <a:t>6.360 kg</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tcPr>
                </a:tc>
              </a:tr>
              <a:tr h="173184">
                <a:tc vMerge="1">
                  <a:txBody>
                    <a:bodyPr/>
                    <a:lstStyle/>
                    <a:p>
                      <a:endParaRPr lang="da-DK"/>
                    </a:p>
                  </a:txBody>
                  <a:tcPr/>
                </a:tc>
                <a:tc>
                  <a:txBody>
                    <a:bodyPr/>
                    <a:lstStyle/>
                    <a:p>
                      <a:pPr>
                        <a:lnSpc>
                          <a:spcPct val="115000"/>
                        </a:lnSpc>
                        <a:spcAft>
                          <a:spcPts val="0"/>
                        </a:spcAft>
                      </a:pPr>
                      <a:r>
                        <a:rPr lang="da-DK" sz="700">
                          <a:solidFill>
                            <a:srgbClr val="000000"/>
                          </a:solidFill>
                          <a:latin typeface="Trebuchet MS"/>
                          <a:ea typeface="Times New Roman"/>
                          <a:cs typeface="Trebuchet MS"/>
                        </a:rPr>
                        <a:t>CO2 udledning el</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nSpc>
                          <a:spcPct val="115000"/>
                        </a:lnSpc>
                        <a:spcAft>
                          <a:spcPts val="0"/>
                        </a:spcAft>
                      </a:pPr>
                      <a:r>
                        <a:rPr lang="da-DK" sz="700">
                          <a:solidFill>
                            <a:srgbClr val="221E1F"/>
                          </a:solidFill>
                          <a:latin typeface="Trebuchet MS"/>
                          <a:ea typeface="Times New Roman"/>
                          <a:cs typeface="Trebuchet MS"/>
                        </a:rPr>
                        <a:t>876 kWh x 0,547 kg/kWh</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r">
                        <a:lnSpc>
                          <a:spcPct val="115000"/>
                        </a:lnSpc>
                        <a:spcAft>
                          <a:spcPts val="0"/>
                        </a:spcAft>
                      </a:pPr>
                      <a:r>
                        <a:rPr lang="da-DK" sz="700">
                          <a:solidFill>
                            <a:srgbClr val="000000"/>
                          </a:solidFill>
                          <a:latin typeface="Trebuchet MS"/>
                          <a:ea typeface="Times New Roman"/>
                          <a:cs typeface="Trebuchet MS"/>
                        </a:rPr>
                        <a:t>479 kg</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r>
              <a:tr h="173184">
                <a:tc vMerge="1">
                  <a:txBody>
                    <a:bodyPr/>
                    <a:lstStyle/>
                    <a:p>
                      <a:endParaRPr lang="da-DK"/>
                    </a:p>
                  </a:txBody>
                  <a:tcPr/>
                </a:tc>
                <a:tc>
                  <a:txBody>
                    <a:bodyPr/>
                    <a:lstStyle/>
                    <a:p>
                      <a:pPr>
                        <a:lnSpc>
                          <a:spcPct val="115000"/>
                        </a:lnSpc>
                        <a:spcAft>
                          <a:spcPts val="0"/>
                        </a:spcAft>
                      </a:pPr>
                      <a:r>
                        <a:rPr lang="da-DK" sz="700">
                          <a:solidFill>
                            <a:srgbClr val="000000"/>
                          </a:solidFill>
                          <a:latin typeface="Trebuchet MS"/>
                          <a:ea typeface="Times New Roman"/>
                          <a:cs typeface="Trebuchet MS"/>
                        </a:rPr>
                        <a:t>Årlig CO2 udledning oliefyr</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nSpc>
                          <a:spcPct val="115000"/>
                        </a:lnSpc>
                        <a:spcAft>
                          <a:spcPts val="0"/>
                        </a:spcAft>
                      </a:pPr>
                      <a:endParaRPr lang="da-DK" sz="700">
                        <a:solidFill>
                          <a:srgbClr val="221E1F"/>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r">
                        <a:lnSpc>
                          <a:spcPct val="115000"/>
                        </a:lnSpc>
                        <a:spcAft>
                          <a:spcPts val="0"/>
                        </a:spcAft>
                      </a:pPr>
                      <a:r>
                        <a:rPr lang="da-DK" sz="700">
                          <a:solidFill>
                            <a:srgbClr val="000000"/>
                          </a:solidFill>
                          <a:latin typeface="Trebuchet MS"/>
                          <a:ea typeface="Times New Roman"/>
                          <a:cs typeface="Trebuchet MS"/>
                        </a:rPr>
                        <a:t>6.839 kg</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r>
              <a:tr h="346368">
                <a:tc vMerge="1">
                  <a:txBody>
                    <a:bodyPr/>
                    <a:lstStyle/>
                    <a:p>
                      <a:endParaRPr lang="da-DK"/>
                    </a:p>
                  </a:txBody>
                  <a:tcPr/>
                </a:tc>
                <a:tc>
                  <a:txBody>
                    <a:bodyPr/>
                    <a:lstStyle/>
                    <a:p>
                      <a:pPr>
                        <a:lnSpc>
                          <a:spcPct val="115000"/>
                        </a:lnSpc>
                        <a:spcAft>
                          <a:spcPts val="0"/>
                        </a:spcAft>
                      </a:pPr>
                      <a:r>
                        <a:rPr lang="da-DK" sz="700">
                          <a:solidFill>
                            <a:srgbClr val="000000"/>
                          </a:solidFill>
                          <a:latin typeface="Trebuchet MS"/>
                          <a:ea typeface="Times New Roman"/>
                          <a:cs typeface="Trebuchet MS"/>
                        </a:rPr>
                        <a:t>Årlig CO2 udledning varmepumpe</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nSpc>
                          <a:spcPct val="115000"/>
                        </a:lnSpc>
                        <a:spcAft>
                          <a:spcPts val="0"/>
                        </a:spcAft>
                      </a:pPr>
                      <a:r>
                        <a:rPr lang="da-DK" sz="700">
                          <a:solidFill>
                            <a:srgbClr val="221E1F"/>
                          </a:solidFill>
                          <a:latin typeface="Trebuchet MS"/>
                          <a:ea typeface="Times New Roman"/>
                          <a:cs typeface="Trebuchet MS"/>
                        </a:rPr>
                        <a:t>5.625 kWh x 0,547 kg/kWh</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r">
                        <a:lnSpc>
                          <a:spcPct val="115000"/>
                        </a:lnSpc>
                        <a:spcAft>
                          <a:spcPts val="0"/>
                        </a:spcAft>
                      </a:pPr>
                      <a:r>
                        <a:rPr lang="da-DK" sz="700">
                          <a:solidFill>
                            <a:srgbClr val="000000"/>
                          </a:solidFill>
                          <a:latin typeface="Trebuchet MS"/>
                          <a:ea typeface="Times New Roman"/>
                          <a:cs typeface="Trebuchet MS"/>
                        </a:rPr>
                        <a:t>3.077 kg</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r>
              <a:tr h="173184">
                <a:tc vMerge="1">
                  <a:txBody>
                    <a:bodyPr/>
                    <a:lstStyle/>
                    <a:p>
                      <a:endParaRPr lang="da-DK"/>
                    </a:p>
                  </a:txBody>
                  <a:tcPr/>
                </a:tc>
                <a:tc>
                  <a:txBody>
                    <a:bodyPr/>
                    <a:lstStyle/>
                    <a:p>
                      <a:pPr>
                        <a:lnSpc>
                          <a:spcPct val="115000"/>
                        </a:lnSpc>
                        <a:spcAft>
                          <a:spcPts val="0"/>
                        </a:spcAft>
                      </a:pPr>
                      <a:r>
                        <a:rPr lang="da-DK" sz="700">
                          <a:solidFill>
                            <a:srgbClr val="000000"/>
                          </a:solidFill>
                          <a:latin typeface="Trebuchet MS"/>
                          <a:ea typeface="Times New Roman"/>
                          <a:cs typeface="Trebuchet MS"/>
                        </a:rPr>
                        <a:t>Besparelse i kg</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nSpc>
                          <a:spcPct val="115000"/>
                        </a:lnSpc>
                        <a:spcAft>
                          <a:spcPts val="0"/>
                        </a:spcAft>
                      </a:pPr>
                      <a:r>
                        <a:rPr lang="da-DK" sz="700">
                          <a:solidFill>
                            <a:srgbClr val="000000"/>
                          </a:solidFill>
                          <a:latin typeface="Trebuchet MS"/>
                          <a:ea typeface="Times New Roman"/>
                          <a:cs typeface="Trebuchet MS"/>
                        </a:rPr>
                        <a:t>6.839 kg – 3.077 kg</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r">
                        <a:lnSpc>
                          <a:spcPct val="115000"/>
                        </a:lnSpc>
                        <a:spcAft>
                          <a:spcPts val="0"/>
                        </a:spcAft>
                      </a:pPr>
                      <a:r>
                        <a:rPr lang="da-DK" sz="700">
                          <a:solidFill>
                            <a:srgbClr val="000000"/>
                          </a:solidFill>
                          <a:latin typeface="Trebuchet MS"/>
                          <a:ea typeface="Times New Roman"/>
                          <a:cs typeface="Trebuchet MS"/>
                        </a:rPr>
                        <a:t>3.762 kg</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r>
              <a:tr h="173184">
                <a:tc vMerge="1">
                  <a:txBody>
                    <a:bodyPr/>
                    <a:lstStyle/>
                    <a:p>
                      <a:endParaRPr lang="da-DK"/>
                    </a:p>
                  </a:txBody>
                  <a:tcPr/>
                </a:tc>
                <a:tc>
                  <a:txBody>
                    <a:bodyPr/>
                    <a:lstStyle/>
                    <a:p>
                      <a:pPr>
                        <a:lnSpc>
                          <a:spcPct val="115000"/>
                        </a:lnSpc>
                        <a:spcAft>
                          <a:spcPts val="0"/>
                        </a:spcAft>
                      </a:pPr>
                      <a:r>
                        <a:rPr lang="da-DK" sz="700">
                          <a:solidFill>
                            <a:srgbClr val="000000"/>
                          </a:solidFill>
                          <a:latin typeface="Trebuchet MS"/>
                          <a:ea typeface="Times New Roman"/>
                          <a:cs typeface="Trebuchet MS"/>
                        </a:rPr>
                        <a:t>Besparelse i tons</a:t>
                      </a:r>
                      <a:endParaRPr lang="da-DK" sz="900">
                        <a:solidFill>
                          <a:srgbClr val="000000"/>
                        </a:solidFill>
                        <a:latin typeface="Trebuchet MS"/>
                        <a:ea typeface="Times New Roman"/>
                        <a:cs typeface="Trebuchet MS"/>
                      </a:endParaRPr>
                    </a:p>
                  </a:txBody>
                  <a:tcPr marL="48841" marR="48841" marT="0" marB="0">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da-DK" sz="70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da-DK" sz="700" dirty="0">
                          <a:solidFill>
                            <a:srgbClr val="000000"/>
                          </a:solidFill>
                          <a:latin typeface="Trebuchet MS"/>
                          <a:ea typeface="Times New Roman"/>
                          <a:cs typeface="Trebuchet MS"/>
                        </a:rPr>
                        <a:t>3,8 tons</a:t>
                      </a:r>
                      <a:endParaRPr lang="da-DK" sz="900" dirty="0">
                        <a:solidFill>
                          <a:srgbClr val="000000"/>
                        </a:solidFill>
                        <a:latin typeface="Trebuchet MS"/>
                        <a:ea typeface="Times New Roman"/>
                        <a:cs typeface="Trebuchet MS"/>
                      </a:endParaRPr>
                    </a:p>
                  </a:txBody>
                  <a:tcPr marL="48841" marR="48841" marT="0" marB="0">
                    <a:lnL w="1270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94209"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a-DK" sz="1800" b="0" i="0" u="none" strike="noStrike" cap="none" normalizeH="0" baseline="0" smtClean="0">
              <a:ln>
                <a:noFill/>
              </a:ln>
              <a:solidFill>
                <a:schemeClr val="tx1"/>
              </a:solidFill>
              <a:effectLst/>
              <a:latin typeface="Arial" pitchFamily="34" charset="0"/>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Luft-luft-varmepumpe </a:t>
            </a:r>
            <a:endParaRPr lang="da-DK" dirty="0"/>
          </a:p>
        </p:txBody>
      </p:sp>
      <p:sp>
        <p:nvSpPr>
          <p:cNvPr id="3" name="Pladsholder til indhold 2"/>
          <p:cNvSpPr>
            <a:spLocks noGrp="1"/>
          </p:cNvSpPr>
          <p:nvPr>
            <p:ph idx="1"/>
          </p:nvPr>
        </p:nvSpPr>
        <p:spPr/>
        <p:txBody>
          <a:bodyPr/>
          <a:lstStyle/>
          <a:p>
            <a:endParaRPr lang="da-DK" dirty="0"/>
          </a:p>
        </p:txBody>
      </p:sp>
      <p:pic>
        <p:nvPicPr>
          <p:cNvPr id="171010" name="Billede 7"/>
          <p:cNvPicPr>
            <a:picLocks noChangeAspect="1" noChangeArrowheads="1"/>
          </p:cNvPicPr>
          <p:nvPr/>
        </p:nvPicPr>
        <p:blipFill>
          <a:blip r:embed="rId3" cstate="print"/>
          <a:srcRect t="56036"/>
          <a:stretch>
            <a:fillRect/>
          </a:stretch>
        </p:blipFill>
        <p:spPr bwMode="auto">
          <a:xfrm>
            <a:off x="323528" y="2204864"/>
            <a:ext cx="8382059" cy="3143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z="3200" dirty="0" smtClean="0"/>
              <a:t>Yderligere informationer om varmepumper</a:t>
            </a:r>
            <a:endParaRPr lang="da-DK" sz="3200" dirty="0"/>
          </a:p>
        </p:txBody>
      </p:sp>
      <p:sp>
        <p:nvSpPr>
          <p:cNvPr id="3" name="Pladsholder til indhold 2"/>
          <p:cNvSpPr>
            <a:spLocks noGrp="1"/>
          </p:cNvSpPr>
          <p:nvPr>
            <p:ph idx="1"/>
          </p:nvPr>
        </p:nvSpPr>
        <p:spPr>
          <a:xfrm>
            <a:off x="457200" y="1268760"/>
            <a:ext cx="8229600" cy="4857403"/>
          </a:xfrm>
        </p:spPr>
        <p:txBody>
          <a:bodyPr>
            <a:normAutofit fontScale="47500" lnSpcReduction="20000"/>
          </a:bodyPr>
          <a:lstStyle/>
          <a:p>
            <a:pPr>
              <a:buNone/>
            </a:pPr>
            <a:r>
              <a:rPr lang="da-DK" dirty="0" smtClean="0"/>
              <a:t>Informationsside om varmepumper:</a:t>
            </a:r>
          </a:p>
          <a:p>
            <a:r>
              <a:rPr lang="da-DK" dirty="0" err="1" smtClean="0"/>
              <a:t>www.varmepumpesiden.dk</a:t>
            </a:r>
            <a:endParaRPr lang="da-DK" dirty="0" smtClean="0"/>
          </a:p>
          <a:p>
            <a:pPr>
              <a:buNone/>
            </a:pPr>
            <a:r>
              <a:rPr lang="da-DK" dirty="0" smtClean="0"/>
              <a:t>Center for energibesparelsers liste over</a:t>
            </a:r>
          </a:p>
          <a:p>
            <a:pPr>
              <a:buNone/>
            </a:pPr>
            <a:r>
              <a:rPr lang="da-DK" dirty="0" err="1" smtClean="0"/>
              <a:t>energisparemærkede</a:t>
            </a:r>
            <a:r>
              <a:rPr lang="da-DK" dirty="0" smtClean="0"/>
              <a:t> varmepumper:</a:t>
            </a:r>
          </a:p>
          <a:p>
            <a:r>
              <a:rPr lang="da-DK" dirty="0" smtClean="0"/>
              <a:t>http://www.elsparefonden.dk/forbruger/</a:t>
            </a:r>
          </a:p>
          <a:p>
            <a:pPr>
              <a:buNone/>
            </a:pPr>
            <a:r>
              <a:rPr lang="da-DK" dirty="0" err="1" smtClean="0"/>
              <a:t>produkter/indeklima/varmepumper/findvarmepumpe</a:t>
            </a:r>
            <a:endParaRPr lang="da-DK" dirty="0" smtClean="0"/>
          </a:p>
          <a:p>
            <a:pPr>
              <a:buNone/>
            </a:pPr>
            <a:r>
              <a:rPr lang="da-DK" dirty="0" smtClean="0"/>
              <a:t>Liste over energimærkede varmepumper hos</a:t>
            </a:r>
          </a:p>
          <a:p>
            <a:pPr>
              <a:buNone/>
            </a:pPr>
            <a:r>
              <a:rPr lang="da-DK" dirty="0" smtClean="0"/>
              <a:t>Energistyrelsen:</a:t>
            </a:r>
          </a:p>
          <a:p>
            <a:r>
              <a:rPr lang="da-DK" dirty="0" err="1" smtClean="0"/>
              <a:t>www.ens.dk/da-DK/ForbrugOgBesparelser</a:t>
            </a:r>
            <a:r>
              <a:rPr lang="da-DK" dirty="0" smtClean="0"/>
              <a:t>/</a:t>
            </a:r>
          </a:p>
          <a:p>
            <a:r>
              <a:rPr lang="da-DK" dirty="0" err="1" smtClean="0"/>
              <a:t>IndsatsIBygninger/Varmepumper</a:t>
            </a:r>
            <a:endParaRPr lang="da-DK" dirty="0" smtClean="0"/>
          </a:p>
          <a:p>
            <a:r>
              <a:rPr lang="da-DK" dirty="0" smtClean="0"/>
              <a:t>Varmepumpeordningen (VPO):</a:t>
            </a:r>
          </a:p>
          <a:p>
            <a:r>
              <a:rPr lang="da-DK" dirty="0" err="1" smtClean="0"/>
              <a:t>www.vp-ordning.dk/forside.asp</a:t>
            </a:r>
            <a:endParaRPr lang="da-DK" dirty="0" smtClean="0"/>
          </a:p>
          <a:p>
            <a:pPr>
              <a:buNone/>
            </a:pPr>
            <a:r>
              <a:rPr lang="da-DK" dirty="0" smtClean="0"/>
              <a:t>Miljøstyrelsen – EU - forordning nr. 303:</a:t>
            </a:r>
          </a:p>
          <a:p>
            <a:r>
              <a:rPr lang="da-DK" dirty="0" smtClean="0"/>
              <a:t>www.mst.dk/NR/rdonlyres/309AE442-99B3-47E2-</a:t>
            </a:r>
          </a:p>
          <a:p>
            <a:r>
              <a:rPr lang="da-DK" dirty="0" smtClean="0"/>
              <a:t>8F3B-9EB4DC12DDD5/0/303_2008EF.pdf</a:t>
            </a:r>
          </a:p>
          <a:p>
            <a:pPr>
              <a:buNone/>
            </a:pPr>
            <a:r>
              <a:rPr lang="da-DK" dirty="0" err="1" smtClean="0"/>
              <a:t>MST-bekendtgørelse</a:t>
            </a:r>
            <a:r>
              <a:rPr lang="da-DK" dirty="0" smtClean="0"/>
              <a:t> 1203 om jordvarmeanlæg:</a:t>
            </a:r>
          </a:p>
          <a:p>
            <a:r>
              <a:rPr lang="da-DK" dirty="0" smtClean="0"/>
              <a:t>www.teknologisk.dk/varmepumpeinfo/17295,2</a:t>
            </a:r>
          </a:p>
          <a:p>
            <a:pPr>
              <a:buNone/>
            </a:pPr>
            <a:r>
              <a:rPr lang="da-DK" dirty="0" err="1" smtClean="0"/>
              <a:t>AT-bekendtgørelse</a:t>
            </a:r>
            <a:r>
              <a:rPr lang="da-DK" dirty="0" smtClean="0"/>
              <a:t> om anvendelse af trykbærende</a:t>
            </a:r>
          </a:p>
          <a:p>
            <a:pPr>
              <a:buNone/>
            </a:pPr>
            <a:r>
              <a:rPr lang="da-DK" dirty="0" smtClean="0"/>
              <a:t>udstyr:</a:t>
            </a:r>
          </a:p>
          <a:p>
            <a:r>
              <a:rPr lang="da-DK" dirty="0" smtClean="0"/>
              <a:t>www.teknologisk.dk/varmepumpeinfo/17295,2</a:t>
            </a:r>
            <a:endParaRPr lang="da-DK"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Udskiftning af </a:t>
            </a:r>
            <a:r>
              <a:rPr lang="da-DK" dirty="0" err="1" smtClean="0"/>
              <a:t>gaskedel</a:t>
            </a:r>
            <a:endParaRPr lang="da-DK"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539552" y="1124744"/>
            <a:ext cx="7635842" cy="499834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Besparelse ved ny </a:t>
            </a:r>
            <a:r>
              <a:rPr lang="da-DK" dirty="0" err="1" smtClean="0"/>
              <a:t>gaskedel</a:t>
            </a:r>
            <a:endParaRPr lang="da-DK"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438450" y="1340767"/>
            <a:ext cx="8165998" cy="4983131"/>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28605"/>
            <a:ext cx="8229600" cy="1071570"/>
          </a:xfrm>
        </p:spPr>
        <p:txBody>
          <a:bodyPr>
            <a:normAutofit fontScale="90000"/>
          </a:bodyPr>
          <a:lstStyle/>
          <a:p>
            <a:r>
              <a:rPr lang="da-DK" u="sng" dirty="0" smtClean="0"/>
              <a:t>Olie/gas kedelinstallationerne </a:t>
            </a:r>
            <a:br>
              <a:rPr lang="da-DK" u="sng" dirty="0" smtClean="0"/>
            </a:br>
            <a:endParaRPr lang="da-DK" dirty="0"/>
          </a:p>
        </p:txBody>
      </p:sp>
      <p:sp>
        <p:nvSpPr>
          <p:cNvPr id="3" name="Pladsholder til indhold 2"/>
          <p:cNvSpPr>
            <a:spLocks noGrp="1"/>
          </p:cNvSpPr>
          <p:nvPr>
            <p:ph idx="1"/>
          </p:nvPr>
        </p:nvSpPr>
        <p:spPr>
          <a:xfrm>
            <a:off x="457200" y="1124744"/>
            <a:ext cx="4400552" cy="5090338"/>
          </a:xfrm>
        </p:spPr>
        <p:txBody>
          <a:bodyPr>
            <a:normAutofit fontScale="92500" lnSpcReduction="10000"/>
          </a:bodyPr>
          <a:lstStyle/>
          <a:p>
            <a:pPr>
              <a:buNone/>
            </a:pPr>
            <a:endParaRPr lang="da-DK" u="sng" dirty="0" smtClean="0"/>
          </a:p>
          <a:p>
            <a:r>
              <a:rPr lang="da-DK" dirty="0" smtClean="0"/>
              <a:t>Udskift til  kondenserende kedler plus styrings-automatik – </a:t>
            </a:r>
          </a:p>
          <a:p>
            <a:r>
              <a:rPr lang="da-DK" dirty="0" smtClean="0"/>
              <a:t>Besparelse: 1.500- 11.000  kWh varme pr. år.</a:t>
            </a:r>
          </a:p>
          <a:p>
            <a:r>
              <a:rPr lang="da-DK" dirty="0" smtClean="0"/>
              <a:t>Cirkulationspumpen ca. 300 kWh el pr. år ved skift til A pumpe</a:t>
            </a:r>
          </a:p>
          <a:p>
            <a:endParaRPr lang="da-DK" dirty="0" smtClean="0"/>
          </a:p>
          <a:p>
            <a:endParaRPr lang="da-DK" dirty="0"/>
          </a:p>
        </p:txBody>
      </p:sp>
      <p:sp>
        <p:nvSpPr>
          <p:cNvPr id="4" name="Pladsholder til diasnummer 3"/>
          <p:cNvSpPr>
            <a:spLocks noGrp="1"/>
          </p:cNvSpPr>
          <p:nvPr>
            <p:ph type="sldNum" sz="quarter" idx="4294967295"/>
          </p:nvPr>
        </p:nvSpPr>
        <p:spPr>
          <a:xfrm>
            <a:off x="6553200" y="6492875"/>
            <a:ext cx="2133600" cy="365125"/>
          </a:xfrm>
        </p:spPr>
        <p:txBody>
          <a:bodyPr/>
          <a:lstStyle/>
          <a:p>
            <a:pPr>
              <a:defRPr/>
            </a:pPr>
            <a:fld id="{89D5EE2D-8EE1-4FDD-A7BD-1B4E094CBED6}" type="slidenum">
              <a:rPr lang="da-DK" smtClean="0"/>
              <a:pPr>
                <a:defRPr/>
              </a:pPr>
              <a:t>3</a:t>
            </a:fld>
            <a:endParaRPr lang="da-DK"/>
          </a:p>
        </p:txBody>
      </p:sp>
      <p:pic>
        <p:nvPicPr>
          <p:cNvPr id="6145" name="Picture 1"/>
          <p:cNvPicPr>
            <a:picLocks noChangeAspect="1" noChangeArrowheads="1"/>
          </p:cNvPicPr>
          <p:nvPr/>
        </p:nvPicPr>
        <p:blipFill>
          <a:blip r:embed="rId3" cstate="print"/>
          <a:srcRect/>
          <a:stretch>
            <a:fillRect/>
          </a:stretch>
        </p:blipFill>
        <p:spPr bwMode="auto">
          <a:xfrm>
            <a:off x="5786446" y="1785926"/>
            <a:ext cx="2590802" cy="390761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Virkningsgrader på kedel</a:t>
            </a:r>
            <a:endParaRPr lang="da-DK"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288921" y="2420888"/>
            <a:ext cx="8777893" cy="280831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922114"/>
          </a:xfrm>
        </p:spPr>
        <p:txBody>
          <a:bodyPr/>
          <a:lstStyle/>
          <a:p>
            <a:r>
              <a:rPr lang="da-DK" dirty="0" smtClean="0"/>
              <a:t>Solvarme</a:t>
            </a:r>
            <a:endParaRPr lang="da-DK" dirty="0"/>
          </a:p>
        </p:txBody>
      </p:sp>
      <p:sp>
        <p:nvSpPr>
          <p:cNvPr id="3" name="Pladsholder til indhold 2"/>
          <p:cNvSpPr>
            <a:spLocks noGrp="1"/>
          </p:cNvSpPr>
          <p:nvPr>
            <p:ph idx="1"/>
          </p:nvPr>
        </p:nvSpPr>
        <p:spPr>
          <a:xfrm>
            <a:off x="395536" y="1124744"/>
            <a:ext cx="8229600" cy="4641379"/>
          </a:xfrm>
        </p:spPr>
        <p:txBody>
          <a:bodyPr/>
          <a:lstStyle/>
          <a:p>
            <a:pPr>
              <a:buNone/>
            </a:pPr>
            <a:endParaRPr lang="da-DK" dirty="0" smtClean="0"/>
          </a:p>
          <a:p>
            <a:r>
              <a:rPr lang="da-DK" dirty="0" smtClean="0"/>
              <a:t>Solvarmeinstallation kan producere ca. 500 kWh pr. m</a:t>
            </a:r>
            <a:r>
              <a:rPr lang="da-DK" sz="2800" baseline="30000" dirty="0" smtClean="0"/>
              <a:t>2</a:t>
            </a:r>
            <a:r>
              <a:rPr lang="da-DK" dirty="0" smtClean="0"/>
              <a:t> årligt.</a:t>
            </a:r>
          </a:p>
          <a:p>
            <a:r>
              <a:rPr lang="da-DK" dirty="0" smtClean="0"/>
              <a:t>Hertil kommer op til 300 kWh pr. m², hvis det supplerer gl. kedel</a:t>
            </a:r>
          </a:p>
          <a:p>
            <a:pPr>
              <a:buNone/>
            </a:pPr>
            <a:r>
              <a:rPr lang="da-DK" dirty="0" smtClean="0"/>
              <a:t>Typisk 2.000-2.500 kWh for et brugsvandsanlæg på 4 – 5 m²</a:t>
            </a:r>
          </a:p>
          <a:p>
            <a:endParaRPr lang="da-DK" dirty="0"/>
          </a:p>
        </p:txBody>
      </p:sp>
      <p:pic>
        <p:nvPicPr>
          <p:cNvPr id="4" name="Picture 2"/>
          <p:cNvPicPr>
            <a:picLocks noChangeAspect="1" noChangeArrowheads="1"/>
          </p:cNvPicPr>
          <p:nvPr/>
        </p:nvPicPr>
        <p:blipFill>
          <a:blip r:embed="rId2" cstate="print"/>
          <a:srcRect/>
          <a:stretch>
            <a:fillRect/>
          </a:stretch>
        </p:blipFill>
        <p:spPr bwMode="auto">
          <a:xfrm>
            <a:off x="3714744" y="4357694"/>
            <a:ext cx="3926748" cy="206692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Solvarmeanlæg til brugsvand</a:t>
            </a:r>
            <a:endParaRPr lang="da-DK" dirty="0"/>
          </a:p>
        </p:txBody>
      </p:sp>
      <p:sp>
        <p:nvSpPr>
          <p:cNvPr id="3" name="Pladsholder til indhold 2"/>
          <p:cNvSpPr>
            <a:spLocks noGrp="1"/>
          </p:cNvSpPr>
          <p:nvPr>
            <p:ph idx="1"/>
          </p:nvPr>
        </p:nvSpPr>
        <p:spPr/>
        <p:txBody>
          <a:bodyPr/>
          <a:lstStyle/>
          <a:p>
            <a:endParaRPr lang="da-DK"/>
          </a:p>
        </p:txBody>
      </p:sp>
      <p:pic>
        <p:nvPicPr>
          <p:cNvPr id="5122" name="Picture 2" descr="E:\Byggeriets uddannelser\Billeder og skemaer\Solvarme\2-Sol-Sol.jpg"/>
          <p:cNvPicPr>
            <a:picLocks noChangeAspect="1" noChangeArrowheads="1"/>
          </p:cNvPicPr>
          <p:nvPr/>
        </p:nvPicPr>
        <p:blipFill>
          <a:blip r:embed="rId3" cstate="print"/>
          <a:srcRect/>
          <a:stretch>
            <a:fillRect/>
          </a:stretch>
        </p:blipFill>
        <p:spPr bwMode="auto">
          <a:xfrm>
            <a:off x="1214414" y="1214422"/>
            <a:ext cx="7060118" cy="4903940"/>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Solvarmeanlæg til varmt brugsvand</a:t>
            </a:r>
            <a:endParaRPr lang="da-DK" dirty="0"/>
          </a:p>
        </p:txBody>
      </p:sp>
      <p:sp>
        <p:nvSpPr>
          <p:cNvPr id="3" name="Pladsholder til indhold 2"/>
          <p:cNvSpPr>
            <a:spLocks noGrp="1"/>
          </p:cNvSpPr>
          <p:nvPr>
            <p:ph idx="1"/>
          </p:nvPr>
        </p:nvSpPr>
        <p:spPr/>
        <p:txBody>
          <a:bodyPr/>
          <a:lstStyle/>
          <a:p>
            <a:endParaRPr lang="da-DK" dirty="0"/>
          </a:p>
        </p:txBody>
      </p:sp>
      <p:pic>
        <p:nvPicPr>
          <p:cNvPr id="158722" name="Picture 2" descr="energibesparelse"/>
          <p:cNvPicPr>
            <a:picLocks noChangeAspect="1" noChangeArrowheads="1"/>
          </p:cNvPicPr>
          <p:nvPr/>
        </p:nvPicPr>
        <p:blipFill>
          <a:blip r:embed="rId3" cstate="print"/>
          <a:srcRect/>
          <a:stretch>
            <a:fillRect/>
          </a:stretch>
        </p:blipFill>
        <p:spPr bwMode="auto">
          <a:xfrm>
            <a:off x="571472" y="1498977"/>
            <a:ext cx="7816952" cy="3930310"/>
          </a:xfrm>
          <a:prstGeom prst="rect">
            <a:avLst/>
          </a:prstGeom>
          <a:noFill/>
          <a:ln w="9525">
            <a:noFill/>
            <a:miter lim="800000"/>
            <a:headEnd/>
            <a:tailEnd/>
          </a:ln>
        </p:spPr>
      </p:pic>
      <p:sp>
        <p:nvSpPr>
          <p:cNvPr id="5" name="Tekstboks 4"/>
          <p:cNvSpPr txBox="1"/>
          <p:nvPr/>
        </p:nvSpPr>
        <p:spPr>
          <a:xfrm>
            <a:off x="1187624" y="5445224"/>
            <a:ext cx="4536504" cy="646331"/>
          </a:xfrm>
          <a:prstGeom prst="rect">
            <a:avLst/>
          </a:prstGeom>
          <a:noFill/>
        </p:spPr>
        <p:txBody>
          <a:bodyPr wrap="square" rtlCol="0">
            <a:spAutoFit/>
          </a:bodyPr>
          <a:lstStyle/>
          <a:p>
            <a:r>
              <a:rPr lang="da-DK" sz="3600" b="1" dirty="0" smtClean="0">
                <a:solidFill>
                  <a:srgbClr val="0070C0"/>
                </a:solidFill>
              </a:rPr>
              <a:t>Kapitel 7 – side 96</a:t>
            </a:r>
            <a:endParaRPr lang="da-DK" sz="3600" b="1" dirty="0">
              <a:solidFill>
                <a:srgbClr val="0070C0"/>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Ydeevne i % af optimalt</a:t>
            </a:r>
            <a:endParaRPr lang="da-DK" dirty="0"/>
          </a:p>
        </p:txBody>
      </p:sp>
      <p:sp>
        <p:nvSpPr>
          <p:cNvPr id="3" name="Pladsholder til indhold 2"/>
          <p:cNvSpPr>
            <a:spLocks noGrp="1"/>
          </p:cNvSpPr>
          <p:nvPr>
            <p:ph idx="1"/>
          </p:nvPr>
        </p:nvSpPr>
        <p:spPr/>
        <p:txBody>
          <a:bodyPr/>
          <a:lstStyle/>
          <a:p>
            <a:endParaRPr lang="da-DK"/>
          </a:p>
        </p:txBody>
      </p:sp>
      <p:pic>
        <p:nvPicPr>
          <p:cNvPr id="2050" name="Picture 2" descr="E:\Byggeriets uddannelser\Billeder og skemaer\Solvarme til varmt brugsvand og opvarmning\diagram.jpg"/>
          <p:cNvPicPr>
            <a:picLocks noChangeAspect="1" noChangeArrowheads="1"/>
          </p:cNvPicPr>
          <p:nvPr/>
        </p:nvPicPr>
        <p:blipFill>
          <a:blip r:embed="rId2" cstate="print"/>
          <a:srcRect/>
          <a:stretch>
            <a:fillRect/>
          </a:stretch>
        </p:blipFill>
        <p:spPr bwMode="auto">
          <a:xfrm>
            <a:off x="1285852" y="1142984"/>
            <a:ext cx="6000792" cy="5042217"/>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Solvarme til brugsvand og opvarmning</a:t>
            </a:r>
            <a:br>
              <a:rPr lang="da-DK" dirty="0" smtClean="0"/>
            </a:br>
            <a:endParaRPr lang="da-DK" dirty="0"/>
          </a:p>
        </p:txBody>
      </p:sp>
      <p:sp>
        <p:nvSpPr>
          <p:cNvPr id="3" name="Pladsholder til indhold 2"/>
          <p:cNvSpPr>
            <a:spLocks noGrp="1"/>
          </p:cNvSpPr>
          <p:nvPr>
            <p:ph idx="1"/>
          </p:nvPr>
        </p:nvSpPr>
        <p:spPr/>
        <p:txBody>
          <a:bodyPr/>
          <a:lstStyle/>
          <a:p>
            <a:endParaRPr lang="da-DK" dirty="0"/>
          </a:p>
        </p:txBody>
      </p:sp>
      <p:pic>
        <p:nvPicPr>
          <p:cNvPr id="1026" name="Picture 2" descr="E:\Byggeriets uddannelser\Billeder og skemaer\Solvarme til varmt brugsvand og opvarmning\2-SolBox med text.jpg"/>
          <p:cNvPicPr>
            <a:picLocks noChangeAspect="1" noChangeArrowheads="1"/>
          </p:cNvPicPr>
          <p:nvPr/>
        </p:nvPicPr>
        <p:blipFill>
          <a:blip r:embed="rId3" cstate="print"/>
          <a:srcRect/>
          <a:stretch>
            <a:fillRect/>
          </a:stretch>
        </p:blipFill>
        <p:spPr bwMode="auto">
          <a:xfrm>
            <a:off x="462388" y="1071546"/>
            <a:ext cx="7610074" cy="5016631"/>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Dimensionering</a:t>
            </a:r>
            <a:endParaRPr lang="da-DK" dirty="0"/>
          </a:p>
        </p:txBody>
      </p:sp>
      <p:sp>
        <p:nvSpPr>
          <p:cNvPr id="3" name="Pladsholder til indhold 2"/>
          <p:cNvSpPr>
            <a:spLocks noGrp="1"/>
          </p:cNvSpPr>
          <p:nvPr>
            <p:ph idx="1"/>
          </p:nvPr>
        </p:nvSpPr>
        <p:spPr/>
        <p:txBody>
          <a:bodyPr/>
          <a:lstStyle/>
          <a:p>
            <a:r>
              <a:rPr lang="da-DK" dirty="0" smtClean="0"/>
              <a:t>0,5 – 1 m² solfanger pr. </a:t>
            </a:r>
            <a:r>
              <a:rPr lang="da-DK" smtClean="0"/>
              <a:t>MWh</a:t>
            </a:r>
          </a:p>
          <a:p>
            <a:endParaRPr lang="da-DK" dirty="0" smtClean="0"/>
          </a:p>
          <a:p>
            <a:r>
              <a:rPr lang="da-DK" dirty="0" smtClean="0"/>
              <a:t>15 – 30 % af varmebehov</a:t>
            </a:r>
          </a:p>
          <a:p>
            <a:endParaRPr lang="da-DK" dirty="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Solvarme til varmt brugsvand og opvarmning</a:t>
            </a:r>
            <a:endParaRPr lang="da-DK" dirty="0"/>
          </a:p>
        </p:txBody>
      </p:sp>
      <p:sp>
        <p:nvSpPr>
          <p:cNvPr id="3" name="Pladsholder til indhold 2"/>
          <p:cNvSpPr>
            <a:spLocks noGrp="1"/>
          </p:cNvSpPr>
          <p:nvPr>
            <p:ph idx="1"/>
          </p:nvPr>
        </p:nvSpPr>
        <p:spPr/>
        <p:txBody>
          <a:bodyPr/>
          <a:lstStyle/>
          <a:p>
            <a:endParaRPr lang="da-DK"/>
          </a:p>
        </p:txBody>
      </p:sp>
      <p:pic>
        <p:nvPicPr>
          <p:cNvPr id="4098" name="Picture 2" descr="E:\Byggeriets uddannelser\Billeder og skemaer\Solvarme til varmt brugsvand og opvarmning\energibesparelse.jpg"/>
          <p:cNvPicPr>
            <a:picLocks noChangeAspect="1" noChangeArrowheads="1"/>
          </p:cNvPicPr>
          <p:nvPr/>
        </p:nvPicPr>
        <p:blipFill>
          <a:blip r:embed="rId3" cstate="print"/>
          <a:srcRect/>
          <a:stretch>
            <a:fillRect/>
          </a:stretch>
        </p:blipFill>
        <p:spPr bwMode="auto">
          <a:xfrm>
            <a:off x="749977" y="1571612"/>
            <a:ext cx="7131803" cy="4000528"/>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Besparelse kombineret anlæg</a:t>
            </a:r>
            <a:endParaRPr lang="da-DK" dirty="0"/>
          </a:p>
        </p:txBody>
      </p:sp>
      <p:sp>
        <p:nvSpPr>
          <p:cNvPr id="3" name="Pladsholder til indhold 2"/>
          <p:cNvSpPr>
            <a:spLocks noGrp="1"/>
          </p:cNvSpPr>
          <p:nvPr>
            <p:ph idx="1"/>
          </p:nvPr>
        </p:nvSpPr>
        <p:spPr/>
        <p:txBody>
          <a:bodyPr/>
          <a:lstStyle/>
          <a:p>
            <a:endParaRPr lang="da-DK" dirty="0"/>
          </a:p>
        </p:txBody>
      </p:sp>
      <p:pic>
        <p:nvPicPr>
          <p:cNvPr id="3074" name="Picture 2" descr="E:\Byggeriets uddannelser\Billeder og skemaer\Solvarme til varmt brugsvand og opvarmning\eks-energibesparelse.jpg"/>
          <p:cNvPicPr>
            <a:picLocks noChangeAspect="1" noChangeArrowheads="1"/>
          </p:cNvPicPr>
          <p:nvPr/>
        </p:nvPicPr>
        <p:blipFill>
          <a:blip r:embed="rId2" cstate="print"/>
          <a:srcRect/>
          <a:stretch>
            <a:fillRect/>
          </a:stretch>
        </p:blipFill>
        <p:spPr bwMode="auto">
          <a:xfrm>
            <a:off x="214282" y="2357430"/>
            <a:ext cx="8676908" cy="2500330"/>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b="1" dirty="0" smtClean="0"/>
              <a:t>Solceller</a:t>
            </a:r>
            <a:r>
              <a:rPr lang="da-DK" dirty="0" smtClean="0"/>
              <a:t/>
            </a:r>
            <a:br>
              <a:rPr lang="da-DK" dirty="0" smtClean="0"/>
            </a:br>
            <a:endParaRPr lang="da-DK" dirty="0"/>
          </a:p>
        </p:txBody>
      </p:sp>
      <p:sp>
        <p:nvSpPr>
          <p:cNvPr id="3" name="Pladsholder til indhold 2"/>
          <p:cNvSpPr>
            <a:spLocks noGrp="1"/>
          </p:cNvSpPr>
          <p:nvPr>
            <p:ph idx="1"/>
          </p:nvPr>
        </p:nvSpPr>
        <p:spPr>
          <a:xfrm>
            <a:off x="457200" y="1196752"/>
            <a:ext cx="8229600" cy="5040560"/>
          </a:xfrm>
        </p:spPr>
        <p:txBody>
          <a:bodyPr>
            <a:noAutofit/>
          </a:bodyPr>
          <a:lstStyle/>
          <a:p>
            <a:r>
              <a:rPr lang="da-DK" sz="2000" b="1" dirty="0" smtClean="0"/>
              <a:t>Solen kan også producere elektricitet gennem solceller. </a:t>
            </a:r>
          </a:p>
          <a:p>
            <a:endParaRPr lang="da-DK" sz="2000" b="1" dirty="0" smtClean="0"/>
          </a:p>
          <a:p>
            <a:r>
              <a:rPr lang="da-DK" sz="2000" b="1" dirty="0" smtClean="0"/>
              <a:t>Et solcelleanlæg på 10 m</a:t>
            </a:r>
            <a:r>
              <a:rPr lang="da-DK" sz="2000" b="1" baseline="30000" dirty="0" smtClean="0"/>
              <a:t>2</a:t>
            </a:r>
            <a:r>
              <a:rPr lang="da-DK" sz="2000" b="1" dirty="0" smtClean="0"/>
              <a:t> kan maksimalt yde ca. 1 kW og producere ca. 800 -900 kWh pr. år. </a:t>
            </a:r>
          </a:p>
          <a:p>
            <a:endParaRPr lang="da-DK" sz="2000" b="1" dirty="0" smtClean="0"/>
          </a:p>
          <a:p>
            <a:r>
              <a:rPr lang="da-DK" sz="2000" b="1" dirty="0" smtClean="0"/>
              <a:t>Ved solcelleanlæg op til 6 kW får man fuld betaling for den el, som anlægget producerer, uanset om man ikke forbruger elektriciteten samtidig (blot der ikke produceres mere end </a:t>
            </a:r>
            <a:r>
              <a:rPr lang="da-DK" sz="2000" b="1" dirty="0" err="1" smtClean="0"/>
              <a:t>anlægsejeren</a:t>
            </a:r>
            <a:r>
              <a:rPr lang="da-DK" sz="2000" b="1" dirty="0" smtClean="0"/>
              <a:t> forbruger). </a:t>
            </a:r>
          </a:p>
          <a:p>
            <a:endParaRPr lang="da-DK" sz="2000" b="1" dirty="0" smtClean="0"/>
          </a:p>
          <a:p>
            <a:r>
              <a:rPr lang="da-DK" sz="2000" b="1" dirty="0" smtClean="0"/>
              <a:t>Solceller kan - ligesom solvarme - i nogle tilfælde være et hensigtsmæssigt værktøj til at overholde bygningsreglementets krav, og solceller spås en større rolle i byggeriet efterhånden som kravene til energiforbrug skærpes.  </a:t>
            </a:r>
          </a:p>
          <a:p>
            <a:r>
              <a:rPr lang="da-DK" sz="2000" b="1" dirty="0" smtClean="0"/>
              <a:t>Solceller kan også have arkitektoniske fordele - evt. virke som </a:t>
            </a:r>
            <a:r>
              <a:rPr lang="da-DK" sz="2000" b="1" dirty="0" err="1" smtClean="0"/>
              <a:t>solafskærmning</a:t>
            </a:r>
            <a:r>
              <a:rPr lang="da-DK" sz="2000" b="1" dirty="0" smtClean="0"/>
              <a:t>. </a:t>
            </a:r>
          </a:p>
          <a:p>
            <a:endParaRPr lang="da-DK" sz="2400" b="1" dirty="0" smtClean="0"/>
          </a:p>
          <a:p>
            <a:endParaRPr lang="da-DK" sz="24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u="sng" dirty="0" smtClean="0"/>
              <a:t>Olie/gas kedelinstallationerne</a:t>
            </a:r>
            <a:endParaRPr lang="da-DK" dirty="0"/>
          </a:p>
        </p:txBody>
      </p:sp>
      <p:sp>
        <p:nvSpPr>
          <p:cNvPr id="3" name="Pladsholder til indhold 2"/>
          <p:cNvSpPr>
            <a:spLocks noGrp="1"/>
          </p:cNvSpPr>
          <p:nvPr>
            <p:ph idx="1"/>
          </p:nvPr>
        </p:nvSpPr>
        <p:spPr/>
        <p:txBody>
          <a:bodyPr>
            <a:normAutofit fontScale="92500" lnSpcReduction="20000"/>
          </a:bodyPr>
          <a:lstStyle/>
          <a:p>
            <a:r>
              <a:rPr lang="da-DK" dirty="0" smtClean="0"/>
              <a:t>Gennemsnitsalder er ca. 30 år – dvs. den der installeres nu BØR være up to date </a:t>
            </a:r>
          </a:p>
          <a:p>
            <a:endParaRPr lang="da-DK" dirty="0" smtClean="0"/>
          </a:p>
          <a:p>
            <a:r>
              <a:rPr lang="da-DK" dirty="0" smtClean="0"/>
              <a:t>Der findes omkring 300.000 oliekedler i Danmark, og deraf vurderes at over 100.000 bør udskiftes. </a:t>
            </a:r>
          </a:p>
          <a:p>
            <a:endParaRPr lang="da-DK" dirty="0" smtClean="0"/>
          </a:p>
          <a:p>
            <a:r>
              <a:rPr lang="da-DK" dirty="0" smtClean="0"/>
              <a:t>Der bliver kun udskiftet omkring 5.000 kedler årligt – og det skønnes at omkring halvdelen af de kedler, der installeres ikke lever op til bygningsreglementets krav. </a:t>
            </a:r>
          </a:p>
          <a:p>
            <a:endParaRPr lang="da-DK" dirty="0" smtClean="0"/>
          </a:p>
          <a:p>
            <a:endParaRPr lang="da-DK"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85720" y="274638"/>
            <a:ext cx="8643998" cy="1143000"/>
          </a:xfrm>
        </p:spPr>
        <p:txBody>
          <a:bodyPr/>
          <a:lstStyle/>
          <a:p>
            <a:r>
              <a:rPr lang="da-DK" sz="3600" b="1" dirty="0" smtClean="0"/>
              <a:t>Eksempel på finansiering af solcelleanlæg:</a:t>
            </a:r>
            <a:endParaRPr lang="da-DK" sz="3600" b="1" dirty="0"/>
          </a:p>
        </p:txBody>
      </p:sp>
      <p:sp>
        <p:nvSpPr>
          <p:cNvPr id="3" name="Pladsholder til indhold 2"/>
          <p:cNvSpPr>
            <a:spLocks noGrp="1"/>
          </p:cNvSpPr>
          <p:nvPr>
            <p:ph idx="1"/>
          </p:nvPr>
        </p:nvSpPr>
        <p:spPr>
          <a:xfrm>
            <a:off x="457200" y="1052736"/>
            <a:ext cx="8229600" cy="5073427"/>
          </a:xfrm>
        </p:spPr>
        <p:txBody>
          <a:bodyPr>
            <a:normAutofit/>
          </a:bodyPr>
          <a:lstStyle/>
          <a:p>
            <a:pPr>
              <a:buNone/>
            </a:pPr>
            <a:r>
              <a:rPr lang="da-DK" dirty="0" smtClean="0"/>
              <a:t/>
            </a:r>
            <a:br>
              <a:rPr lang="da-DK" dirty="0" smtClean="0"/>
            </a:br>
            <a:r>
              <a:rPr lang="da-DK" dirty="0" smtClean="0"/>
              <a:t>6 kW anlæg for 160.000 kr. inkl. Moms</a:t>
            </a:r>
          </a:p>
          <a:p>
            <a:r>
              <a:rPr lang="da-DK" dirty="0" smtClean="0"/>
              <a:t>Producerer ca. 5.400 kWh årligt = 9.882 kr.</a:t>
            </a:r>
          </a:p>
          <a:p>
            <a:r>
              <a:rPr lang="da-DK" dirty="0" smtClean="0"/>
              <a:t>Koster at låne 9.600 kr./år i 20 år..</a:t>
            </a:r>
          </a:p>
          <a:p>
            <a:r>
              <a:rPr lang="da-DK" dirty="0" err="1" smtClean="0"/>
              <a:t>Polykrystallinske</a:t>
            </a:r>
            <a:r>
              <a:rPr lang="da-DK" dirty="0" smtClean="0"/>
              <a:t>  30 år</a:t>
            </a:r>
          </a:p>
          <a:p>
            <a:r>
              <a:rPr lang="da-DK" dirty="0" smtClean="0"/>
              <a:t>Produktionsgaranti: 10 år – 90%</a:t>
            </a:r>
          </a:p>
          <a:p>
            <a:r>
              <a:rPr lang="da-DK" dirty="0" smtClean="0"/>
              <a:t>25 år 80 %</a:t>
            </a:r>
            <a:endParaRPr lang="da-DK" dirty="0"/>
          </a:p>
        </p:txBody>
      </p:sp>
      <p:pic>
        <p:nvPicPr>
          <p:cNvPr id="4" name="Picture 2" descr="http://stratosol.eu/graphics/groups/79_m.jpg"/>
          <p:cNvPicPr>
            <a:picLocks noChangeAspect="1" noChangeArrowheads="1"/>
          </p:cNvPicPr>
          <p:nvPr/>
        </p:nvPicPr>
        <p:blipFill>
          <a:blip r:embed="rId3" cstate="print"/>
          <a:srcRect/>
          <a:stretch>
            <a:fillRect/>
          </a:stretch>
        </p:blipFill>
        <p:spPr bwMode="auto">
          <a:xfrm>
            <a:off x="6084168" y="4509120"/>
            <a:ext cx="2922676" cy="1656184"/>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Effektivitet pr. m²</a:t>
            </a:r>
            <a:endParaRPr lang="da-DK" dirty="0"/>
          </a:p>
        </p:txBody>
      </p:sp>
      <p:sp>
        <p:nvSpPr>
          <p:cNvPr id="3" name="Pladsholder til indhold 2"/>
          <p:cNvSpPr>
            <a:spLocks noGrp="1"/>
          </p:cNvSpPr>
          <p:nvPr>
            <p:ph idx="1"/>
          </p:nvPr>
        </p:nvSpPr>
        <p:spPr/>
        <p:txBody>
          <a:bodyPr/>
          <a:lstStyle/>
          <a:p>
            <a:r>
              <a:rPr lang="da-DK" dirty="0" smtClean="0"/>
              <a:t>Tyndfilms – amorfe – 6 – 7 % (billigere)</a:t>
            </a:r>
          </a:p>
          <a:p>
            <a:r>
              <a:rPr lang="da-DK" dirty="0" smtClean="0"/>
              <a:t>Krystallinske ca. 13 % (Større på celleniveau)</a:t>
            </a:r>
          </a:p>
          <a:p>
            <a:r>
              <a:rPr lang="da-DK" dirty="0" smtClean="0"/>
              <a:t>2 kW = 16 m² </a:t>
            </a:r>
            <a:r>
              <a:rPr lang="da-DK" dirty="0" err="1" smtClean="0"/>
              <a:t>prod</a:t>
            </a:r>
            <a:r>
              <a:rPr lang="da-DK" dirty="0" smtClean="0"/>
              <a:t>. 1.800 kWh</a:t>
            </a:r>
          </a:p>
          <a:p>
            <a:r>
              <a:rPr lang="da-DK" dirty="0" smtClean="0"/>
              <a:t>Koster ca. 70.000 kr.</a:t>
            </a:r>
            <a:endParaRPr lang="da-DK" dirty="0"/>
          </a:p>
        </p:txBody>
      </p:sp>
      <p:pic>
        <p:nvPicPr>
          <p:cNvPr id="33794" name="Picture 2" descr="http://www.gaiasolar.dk/umbraco/imagegen.ashx?image=/media/947802/sg1.jpg&amp;width=220&amp;height=130">
            <a:hlinkClick r:id="rId3"/>
          </p:cNvPr>
          <p:cNvPicPr>
            <a:picLocks noChangeAspect="1" noChangeArrowheads="1"/>
          </p:cNvPicPr>
          <p:nvPr/>
        </p:nvPicPr>
        <p:blipFill>
          <a:blip r:embed="rId4" cstate="print"/>
          <a:srcRect/>
          <a:stretch>
            <a:fillRect/>
          </a:stretch>
        </p:blipFill>
        <p:spPr bwMode="auto">
          <a:xfrm>
            <a:off x="5170980" y="3786190"/>
            <a:ext cx="3425346" cy="2024068"/>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pic>
        <p:nvPicPr>
          <p:cNvPr id="1026" name="Picture 2"/>
          <p:cNvPicPr>
            <a:picLocks noGrp="1" noChangeAspect="1" noChangeArrowheads="1"/>
          </p:cNvPicPr>
          <p:nvPr>
            <p:ph idx="1"/>
          </p:nvPr>
        </p:nvPicPr>
        <p:blipFill>
          <a:blip r:embed="rId2" cstate="print"/>
          <a:srcRect/>
          <a:stretch>
            <a:fillRect/>
          </a:stretch>
        </p:blipFill>
        <p:spPr bwMode="auto">
          <a:xfrm>
            <a:off x="1716879" y="1600200"/>
            <a:ext cx="5710241" cy="4525963"/>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4294967295"/>
          </p:nvPr>
        </p:nvPicPr>
        <p:blipFill>
          <a:blip r:embed="rId2" cstate="print">
            <a:lum bright="10000" contrast="10000"/>
          </a:blip>
          <a:srcRect/>
          <a:stretch>
            <a:fillRect/>
          </a:stretch>
        </p:blipFill>
        <p:spPr bwMode="auto">
          <a:xfrm rot="5400000">
            <a:off x="1698976" y="-250704"/>
            <a:ext cx="5663500" cy="6830220"/>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4294967295"/>
          </p:nvPr>
        </p:nvPicPr>
        <p:blipFill>
          <a:blip r:embed="rId2" cstate="print">
            <a:lum/>
          </a:blip>
          <a:srcRect/>
          <a:stretch>
            <a:fillRect/>
          </a:stretch>
        </p:blipFill>
        <p:spPr bwMode="auto">
          <a:xfrm rot="5400000">
            <a:off x="2004092" y="-627827"/>
            <a:ext cx="5629928" cy="7262863"/>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4294967295"/>
          </p:nvPr>
        </p:nvPicPr>
        <p:blipFill>
          <a:blip r:embed="rId2" cstate="print"/>
          <a:srcRect/>
          <a:stretch>
            <a:fillRect/>
          </a:stretch>
        </p:blipFill>
        <p:spPr bwMode="auto">
          <a:xfrm rot="5400000">
            <a:off x="1501767" y="1066362"/>
            <a:ext cx="6140467" cy="4007743"/>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147248" cy="994122"/>
          </a:xfrm>
        </p:spPr>
        <p:txBody>
          <a:bodyPr/>
          <a:lstStyle/>
          <a:p>
            <a:r>
              <a:rPr lang="da-DK" sz="3600" dirty="0" smtClean="0"/>
              <a:t>Ventilationsanlæg med varmegenvinding</a:t>
            </a:r>
            <a:endParaRPr lang="da-DK" sz="3600" dirty="0"/>
          </a:p>
        </p:txBody>
      </p:sp>
      <p:pic>
        <p:nvPicPr>
          <p:cNvPr id="4" name="Pladsholder til indhold 3" descr="7-vent-3D 2010.11.02.jpg"/>
          <p:cNvPicPr>
            <a:picLocks noGrp="1" noChangeAspect="1"/>
          </p:cNvPicPr>
          <p:nvPr>
            <p:ph idx="1"/>
          </p:nvPr>
        </p:nvPicPr>
        <p:blipFill>
          <a:blip r:embed="rId2" cstate="print"/>
          <a:stretch>
            <a:fillRect/>
          </a:stretch>
        </p:blipFill>
        <p:spPr>
          <a:xfrm>
            <a:off x="247642" y="1484784"/>
            <a:ext cx="8644838" cy="4754661"/>
          </a:xfr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620688"/>
            <a:ext cx="8229600" cy="706090"/>
          </a:xfrm>
        </p:spPr>
        <p:txBody>
          <a:bodyPr/>
          <a:lstStyle/>
          <a:p>
            <a:r>
              <a:rPr lang="da-DK" sz="3200" b="1" dirty="0" smtClean="0"/>
              <a:t>Ventilationsanlæg med varmegenvinding</a:t>
            </a:r>
            <a:r>
              <a:rPr lang="da-DK" b="1" dirty="0" smtClean="0"/>
              <a:t/>
            </a:r>
            <a:br>
              <a:rPr lang="da-DK" b="1" dirty="0" smtClean="0"/>
            </a:br>
            <a:endParaRPr lang="da-DK" b="1" dirty="0"/>
          </a:p>
        </p:txBody>
      </p:sp>
      <p:sp>
        <p:nvSpPr>
          <p:cNvPr id="3" name="Pladsholder til indhold 2"/>
          <p:cNvSpPr>
            <a:spLocks noGrp="1"/>
          </p:cNvSpPr>
          <p:nvPr>
            <p:ph idx="1"/>
          </p:nvPr>
        </p:nvSpPr>
        <p:spPr>
          <a:xfrm>
            <a:off x="457200" y="1052736"/>
            <a:ext cx="8229600" cy="5073427"/>
          </a:xfrm>
        </p:spPr>
        <p:txBody>
          <a:bodyPr>
            <a:normAutofit fontScale="85000" lnSpcReduction="20000"/>
          </a:bodyPr>
          <a:lstStyle/>
          <a:p>
            <a:pPr>
              <a:buNone/>
            </a:pPr>
            <a:r>
              <a:rPr lang="da-DK" i="1" dirty="0" smtClean="0"/>
              <a:t> </a:t>
            </a:r>
            <a:endParaRPr lang="da-DK" dirty="0" smtClean="0"/>
          </a:p>
          <a:p>
            <a:r>
              <a:rPr lang="da-DK" dirty="0" smtClean="0"/>
              <a:t>Hvis huset er relativt nyt, velisoleret og tæt eller hvis huset er efterisoleret og tætnet grundigt, så anbefales det at installere ventilation med varmegenvinding. </a:t>
            </a:r>
          </a:p>
          <a:p>
            <a:endParaRPr lang="da-DK" dirty="0" smtClean="0"/>
          </a:p>
          <a:p>
            <a:r>
              <a:rPr lang="da-DK" dirty="0" smtClean="0"/>
              <a:t>Det skal dimensioneres til et luftskifte på 0,35 l/s pr. m</a:t>
            </a:r>
            <a:r>
              <a:rPr lang="da-DK" baseline="30000" dirty="0" smtClean="0"/>
              <a:t>2</a:t>
            </a:r>
            <a:r>
              <a:rPr lang="da-DK" dirty="0" smtClean="0"/>
              <a:t> svarende til bygningsreglementets krav om, at luften i huset udskiftes hver anden time. </a:t>
            </a:r>
          </a:p>
          <a:p>
            <a:endParaRPr lang="da-DK" dirty="0" smtClean="0"/>
          </a:p>
          <a:p>
            <a:r>
              <a:rPr lang="da-DK" dirty="0" smtClean="0"/>
              <a:t>Der bør stilles særlige krav til virkningsgraden for varmegenvindingen, se energiløsningen Ventilationsanlæg med varmegenvinding, hvorfra nedenstående er uddraget: </a:t>
            </a:r>
          </a:p>
          <a:p>
            <a:endParaRPr lang="da-DK"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blinds(horizontal)">
                                      <p:cBhvr>
                                        <p:cTn id="1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Ventilation - energibesparelse</a:t>
            </a:r>
            <a:endParaRPr lang="da-DK" dirty="0"/>
          </a:p>
        </p:txBody>
      </p:sp>
      <p:pic>
        <p:nvPicPr>
          <p:cNvPr id="4" name="Pladsholder til indhold 3" descr="Energibesparelse.jpg"/>
          <p:cNvPicPr>
            <a:picLocks noGrp="1" noChangeAspect="1"/>
          </p:cNvPicPr>
          <p:nvPr>
            <p:ph idx="1"/>
          </p:nvPr>
        </p:nvPicPr>
        <p:blipFill>
          <a:blip r:embed="rId2" cstate="print"/>
          <a:stretch>
            <a:fillRect/>
          </a:stretch>
        </p:blipFill>
        <p:spPr>
          <a:xfrm>
            <a:off x="467544" y="1772816"/>
            <a:ext cx="8407954" cy="3402149"/>
          </a:xfrm>
        </p:spPr>
      </p:pic>
      <p:sp>
        <p:nvSpPr>
          <p:cNvPr id="5" name="Tekstboks 4"/>
          <p:cNvSpPr txBox="1"/>
          <p:nvPr/>
        </p:nvSpPr>
        <p:spPr>
          <a:xfrm>
            <a:off x="611560" y="5373216"/>
            <a:ext cx="4680520" cy="523220"/>
          </a:xfrm>
          <a:prstGeom prst="rect">
            <a:avLst/>
          </a:prstGeom>
          <a:noFill/>
        </p:spPr>
        <p:txBody>
          <a:bodyPr wrap="square" rtlCol="0">
            <a:spAutoFit/>
          </a:bodyPr>
          <a:lstStyle/>
          <a:p>
            <a:r>
              <a:rPr lang="da-DK" sz="2800" b="1" dirty="0" smtClean="0">
                <a:solidFill>
                  <a:srgbClr val="0070C0"/>
                </a:solidFill>
              </a:rPr>
              <a:t>Kapitel 7 – side 97</a:t>
            </a:r>
            <a:endParaRPr lang="da-DK" sz="2800" b="1" dirty="0">
              <a:solidFill>
                <a:srgbClr val="0070C0"/>
              </a:solidFil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Eksempel på energibesparelse</a:t>
            </a:r>
            <a:endParaRPr lang="da-DK" dirty="0"/>
          </a:p>
        </p:txBody>
      </p:sp>
      <p:pic>
        <p:nvPicPr>
          <p:cNvPr id="4" name="Pladsholder til indhold 3" descr="Eks-Energibesparelse.jpg"/>
          <p:cNvPicPr>
            <a:picLocks noGrp="1" noChangeAspect="1"/>
          </p:cNvPicPr>
          <p:nvPr>
            <p:ph idx="1"/>
          </p:nvPr>
        </p:nvPicPr>
        <p:blipFill>
          <a:blip r:embed="rId2" cstate="print"/>
          <a:stretch>
            <a:fillRect/>
          </a:stretch>
        </p:blipFill>
        <p:spPr>
          <a:xfrm>
            <a:off x="192156" y="1628800"/>
            <a:ext cx="8951844" cy="4115606"/>
          </a:xfrm>
        </p:spPr>
      </p:pic>
      <p:sp>
        <p:nvSpPr>
          <p:cNvPr id="5" name="Rektangel 4"/>
          <p:cNvSpPr/>
          <p:nvPr/>
        </p:nvSpPr>
        <p:spPr>
          <a:xfrm>
            <a:off x="3666463" y="1412776"/>
            <a:ext cx="3929873" cy="584775"/>
          </a:xfrm>
          <a:prstGeom prst="rect">
            <a:avLst/>
          </a:prstGeom>
        </p:spPr>
        <p:txBody>
          <a:bodyPr wrap="square">
            <a:spAutoFit/>
          </a:bodyPr>
          <a:lstStyle/>
          <a:p>
            <a:r>
              <a:rPr lang="da-DK" sz="3200" b="1" dirty="0" smtClean="0">
                <a:solidFill>
                  <a:srgbClr val="0070C0"/>
                </a:solidFill>
              </a:rPr>
              <a:t>Afsnit 7 – side 98</a:t>
            </a:r>
            <a:endParaRPr lang="da-DK" sz="3200" b="1" dirty="0">
              <a:solidFill>
                <a:srgbClr val="0070C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2915816" y="0"/>
            <a:ext cx="5745832" cy="1196752"/>
          </a:xfrm>
        </p:spPr>
        <p:txBody>
          <a:bodyPr/>
          <a:lstStyle/>
          <a:p>
            <a:r>
              <a:rPr lang="da-DK" dirty="0" smtClean="0"/>
              <a:t>Kondenserende oliekedel</a:t>
            </a:r>
            <a:endParaRPr lang="da-DK" dirty="0"/>
          </a:p>
        </p:txBody>
      </p:sp>
      <p:pic>
        <p:nvPicPr>
          <p:cNvPr id="8194" name="Picture 2"/>
          <p:cNvPicPr>
            <a:picLocks noGrp="1" noChangeAspect="1" noChangeArrowheads="1"/>
          </p:cNvPicPr>
          <p:nvPr>
            <p:ph idx="1"/>
          </p:nvPr>
        </p:nvPicPr>
        <p:blipFill>
          <a:blip r:embed="rId2" cstate="print"/>
          <a:srcRect/>
          <a:stretch>
            <a:fillRect/>
          </a:stretch>
        </p:blipFill>
        <p:spPr bwMode="auto">
          <a:xfrm>
            <a:off x="15527" y="1412776"/>
            <a:ext cx="8588921" cy="4618998"/>
          </a:xfrm>
          <a:prstGeom prst="rect">
            <a:avLst/>
          </a:prstGeom>
          <a:noFill/>
          <a:ln w="9525">
            <a:noFill/>
            <a:miter lim="800000"/>
            <a:headEnd/>
            <a:tailEnd/>
          </a:ln>
        </p:spPr>
      </p:pic>
      <p:sp>
        <p:nvSpPr>
          <p:cNvPr id="4" name="Tekstboks 3"/>
          <p:cNvSpPr txBox="1"/>
          <p:nvPr/>
        </p:nvSpPr>
        <p:spPr>
          <a:xfrm>
            <a:off x="611560" y="980728"/>
            <a:ext cx="2880320" cy="523220"/>
          </a:xfrm>
          <a:prstGeom prst="rect">
            <a:avLst/>
          </a:prstGeom>
          <a:noFill/>
        </p:spPr>
        <p:txBody>
          <a:bodyPr wrap="square" rtlCol="0">
            <a:spAutoFit/>
          </a:bodyPr>
          <a:lstStyle/>
          <a:p>
            <a:r>
              <a:rPr lang="da-DK" sz="2800" b="1" dirty="0" smtClean="0">
                <a:solidFill>
                  <a:srgbClr val="0070C0"/>
                </a:solidFill>
              </a:rPr>
              <a:t>Kapitel 7 – side 89</a:t>
            </a:r>
            <a:endParaRPr lang="da-DK" sz="2800" b="1" dirty="0">
              <a:solidFill>
                <a:srgbClr val="0070C0"/>
              </a:solidFill>
            </a:endParaRPr>
          </a:p>
        </p:txBody>
      </p:sp>
      <p:sp>
        <p:nvSpPr>
          <p:cNvPr id="6" name="Rektangel 5"/>
          <p:cNvSpPr/>
          <p:nvPr/>
        </p:nvSpPr>
        <p:spPr>
          <a:xfrm>
            <a:off x="5796136" y="2420888"/>
            <a:ext cx="1296144" cy="3024336"/>
          </a:xfrm>
          <a:prstGeom prst="rect">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boks 7"/>
          <p:cNvSpPr txBox="1"/>
          <p:nvPr/>
        </p:nvSpPr>
        <p:spPr>
          <a:xfrm>
            <a:off x="539552" y="2060848"/>
            <a:ext cx="6120680" cy="1938992"/>
          </a:xfrm>
          <a:prstGeom prst="rect">
            <a:avLst/>
          </a:prstGeom>
          <a:solidFill>
            <a:schemeClr val="bg2">
              <a:lumMod val="90000"/>
            </a:schemeClr>
          </a:solidFill>
          <a:ln w="57150">
            <a:solidFill>
              <a:schemeClr val="accent1"/>
            </a:solidFill>
          </a:ln>
        </p:spPr>
        <p:txBody>
          <a:bodyPr wrap="square" rtlCol="0">
            <a:spAutoFit/>
          </a:bodyPr>
          <a:lstStyle/>
          <a:p>
            <a:r>
              <a:rPr lang="da-DK" sz="2400" dirty="0" smtClean="0"/>
              <a:t>Samme hus – men loftet er isoleret med 300 mm og huset har fået vinduer med energiruder i stedet for termoruder.  Derfor kommer den årlige </a:t>
            </a:r>
            <a:r>
              <a:rPr lang="da-DK" sz="2400" dirty="0" err="1" smtClean="0"/>
              <a:t>enegibesparelse</a:t>
            </a:r>
            <a:r>
              <a:rPr lang="da-DK" sz="2400" dirty="0" smtClean="0"/>
              <a:t> til at ligge tættere på 3.800 KWh end på 4.500 KWh.</a:t>
            </a:r>
            <a:endParaRPr lang="da-DK"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0"/>
            <a:ext cx="8229600" cy="882352"/>
          </a:xfrm>
        </p:spPr>
        <p:txBody>
          <a:bodyPr/>
          <a:lstStyle/>
          <a:p>
            <a:r>
              <a:rPr lang="da-DK" sz="2400" dirty="0" smtClean="0"/>
              <a:t>Besparelser på varmeinstallationer – fra standardværdikatalog</a:t>
            </a:r>
            <a:endParaRPr lang="da-DK" sz="2400" dirty="0"/>
          </a:p>
        </p:txBody>
      </p:sp>
      <p:sp>
        <p:nvSpPr>
          <p:cNvPr id="3" name="Pladsholder til indhold 2"/>
          <p:cNvSpPr>
            <a:spLocks noGrp="1"/>
          </p:cNvSpPr>
          <p:nvPr>
            <p:ph idx="1"/>
          </p:nvPr>
        </p:nvSpPr>
        <p:spPr/>
        <p:txBody>
          <a:bodyPr/>
          <a:lstStyle/>
          <a:p>
            <a:endParaRPr lang="da-DK" dirty="0"/>
          </a:p>
        </p:txBody>
      </p:sp>
      <p:pic>
        <p:nvPicPr>
          <p:cNvPr id="165890" name="Billede 12"/>
          <p:cNvPicPr>
            <a:picLocks noChangeAspect="1" noChangeArrowheads="1"/>
          </p:cNvPicPr>
          <p:nvPr/>
        </p:nvPicPr>
        <p:blipFill>
          <a:blip r:embed="rId3" cstate="print"/>
          <a:srcRect/>
          <a:stretch>
            <a:fillRect/>
          </a:stretch>
        </p:blipFill>
        <p:spPr bwMode="auto">
          <a:xfrm>
            <a:off x="467544" y="764704"/>
            <a:ext cx="7957974" cy="56436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Andre besparelser ved varmeanlæg</a:t>
            </a:r>
            <a:endParaRPr lang="da-DK" dirty="0"/>
          </a:p>
        </p:txBody>
      </p:sp>
      <p:graphicFrame>
        <p:nvGraphicFramePr>
          <p:cNvPr id="4" name="Pladsholder til indhold 3"/>
          <p:cNvGraphicFramePr>
            <a:graphicFrameLocks noGrp="1"/>
          </p:cNvGraphicFramePr>
          <p:nvPr>
            <p:ph idx="1"/>
          </p:nvPr>
        </p:nvGraphicFramePr>
        <p:xfrm>
          <a:off x="611560" y="1628800"/>
          <a:ext cx="7632848" cy="4032447"/>
        </p:xfrm>
        <a:graphic>
          <a:graphicData uri="http://schemas.openxmlformats.org/drawingml/2006/table">
            <a:tbl>
              <a:tblPr/>
              <a:tblGrid>
                <a:gridCol w="4297079"/>
                <a:gridCol w="3335769"/>
              </a:tblGrid>
              <a:tr h="747254">
                <a:tc>
                  <a:txBody>
                    <a:bodyPr/>
                    <a:lstStyle/>
                    <a:p>
                      <a:pPr>
                        <a:spcAft>
                          <a:spcPts val="0"/>
                        </a:spcAft>
                      </a:pPr>
                      <a:r>
                        <a:rPr lang="da-DK" sz="1800" b="1" dirty="0">
                          <a:latin typeface="Calibri"/>
                          <a:ea typeface="Times New Roman"/>
                          <a:cs typeface="Times New Roman"/>
                        </a:rPr>
                        <a:t>Optimeringstema: </a:t>
                      </a:r>
                      <a:endParaRPr lang="da-DK"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da-DK" sz="1800" b="1">
                          <a:latin typeface="Calibri"/>
                          <a:ea typeface="Times New Roman"/>
                          <a:cs typeface="Times New Roman"/>
                        </a:rPr>
                        <a:t>Energipotentiale: </a:t>
                      </a:r>
                      <a:endParaRPr lang="da-DK"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7254">
                <a:tc>
                  <a:txBody>
                    <a:bodyPr/>
                    <a:lstStyle/>
                    <a:p>
                      <a:pPr>
                        <a:spcAft>
                          <a:spcPts val="0"/>
                        </a:spcAft>
                      </a:pPr>
                      <a:r>
                        <a:rPr lang="da-DK" sz="1800">
                          <a:latin typeface="Calibri"/>
                          <a:ea typeface="Times New Roman"/>
                          <a:cs typeface="Times New Roman"/>
                        </a:rPr>
                        <a:t>Fremløbstemperatur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da-DK" sz="1800">
                          <a:latin typeface="Calibri"/>
                          <a:ea typeface="Times New Roman"/>
                          <a:cs typeface="Times New Roman"/>
                        </a:rPr>
                        <a:t>5 % ved udekompensering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7254">
                <a:tc>
                  <a:txBody>
                    <a:bodyPr/>
                    <a:lstStyle/>
                    <a:p>
                      <a:pPr>
                        <a:spcAft>
                          <a:spcPts val="0"/>
                        </a:spcAft>
                      </a:pPr>
                      <a:r>
                        <a:rPr lang="da-DK" sz="1800" dirty="0">
                          <a:latin typeface="Calibri"/>
                          <a:ea typeface="Times New Roman"/>
                          <a:cs typeface="Times New Roman"/>
                        </a:rPr>
                        <a:t>Rumtemperatur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da-DK" sz="1800">
                          <a:latin typeface="Calibri"/>
                          <a:ea typeface="Times New Roman"/>
                          <a:cs typeface="Times New Roman"/>
                        </a:rPr>
                        <a:t>5 % pr. grad sænkning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7254">
                <a:tc>
                  <a:txBody>
                    <a:bodyPr/>
                    <a:lstStyle/>
                    <a:p>
                      <a:pPr>
                        <a:spcAft>
                          <a:spcPts val="0"/>
                        </a:spcAft>
                      </a:pPr>
                      <a:r>
                        <a:rPr lang="da-DK" sz="1800">
                          <a:latin typeface="Calibri"/>
                          <a:ea typeface="Times New Roman"/>
                          <a:cs typeface="Times New Roman"/>
                        </a:rPr>
                        <a:t>Natsænkning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da-DK" sz="1800">
                          <a:latin typeface="Calibri"/>
                          <a:ea typeface="Times New Roman"/>
                          <a:cs typeface="Times New Roman"/>
                        </a:rPr>
                        <a:t>2,5 % generelt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3431">
                <a:tc>
                  <a:txBody>
                    <a:bodyPr/>
                    <a:lstStyle/>
                    <a:p>
                      <a:pPr>
                        <a:spcAft>
                          <a:spcPts val="0"/>
                        </a:spcAft>
                      </a:pPr>
                      <a:r>
                        <a:rPr lang="da-DK" sz="1800" dirty="0">
                          <a:latin typeface="Calibri"/>
                          <a:ea typeface="Times New Roman"/>
                          <a:cs typeface="Times New Roman"/>
                        </a:rPr>
                        <a:t>Optimering af gamle villa-oliekedler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da-DK" sz="1800" dirty="0">
                          <a:latin typeface="Calibri"/>
                          <a:ea typeface="Times New Roman"/>
                          <a:cs typeface="Times New Roman"/>
                        </a:rPr>
                        <a:t>4.000-16.000 kWh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b="1" dirty="0" smtClean="0"/>
              <a:t>Isolering af rør</a:t>
            </a:r>
            <a:endParaRPr lang="da-DK" b="1" dirty="0"/>
          </a:p>
        </p:txBody>
      </p:sp>
      <p:sp>
        <p:nvSpPr>
          <p:cNvPr id="3" name="Pladsholder til indhold 2"/>
          <p:cNvSpPr>
            <a:spLocks noGrp="1"/>
          </p:cNvSpPr>
          <p:nvPr>
            <p:ph idx="1"/>
          </p:nvPr>
        </p:nvSpPr>
        <p:spPr/>
        <p:txBody>
          <a:bodyPr/>
          <a:lstStyle/>
          <a:p>
            <a:r>
              <a:rPr lang="da-DK" sz="2800" dirty="0" smtClean="0"/>
              <a:t>Isolering af varmerør anbefales: 40 – 50 mm isolering</a:t>
            </a:r>
          </a:p>
          <a:p>
            <a:r>
              <a:rPr lang="da-DK" sz="2800" dirty="0" smtClean="0"/>
              <a:t>Besparelse typisk fra 16 – 29 kWh/m pr. år</a:t>
            </a:r>
          </a:p>
          <a:p>
            <a:r>
              <a:rPr lang="da-DK" sz="2800" dirty="0" smtClean="0"/>
              <a:t>Besparelse ved efterisolering af cirkulationspumpe: 100 – 190 kWh pr. år</a:t>
            </a:r>
          </a:p>
          <a:p>
            <a:r>
              <a:rPr lang="da-DK" sz="2800" dirty="0" smtClean="0"/>
              <a:t>Udskiftning af cirkulationsvarmepumpe: 220 – 480 kWh pr. år</a:t>
            </a:r>
          </a:p>
          <a:p>
            <a:pPr>
              <a:buNone/>
            </a:pPr>
            <a:endParaRPr lang="da-DK" dirty="0" smtClean="0"/>
          </a:p>
          <a:p>
            <a:endParaRPr lang="da-DK" dirty="0"/>
          </a:p>
        </p:txBody>
      </p:sp>
      <p:pic>
        <p:nvPicPr>
          <p:cNvPr id="4" name="Billede 3" descr="IMG_9070.jpg"/>
          <p:cNvPicPr>
            <a:picLocks noChangeAspect="1"/>
          </p:cNvPicPr>
          <p:nvPr/>
        </p:nvPicPr>
        <p:blipFill>
          <a:blip r:embed="rId3" cstate="print"/>
          <a:stretch>
            <a:fillRect/>
          </a:stretch>
        </p:blipFill>
        <p:spPr>
          <a:xfrm>
            <a:off x="3635896" y="4437112"/>
            <a:ext cx="5184575" cy="1728192"/>
          </a:xfrm>
          <a:prstGeom prst="rect">
            <a:avLst/>
          </a:prstGeo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Isolering af rør og pumper</a:t>
            </a:r>
            <a:endParaRPr lang="da-DK" dirty="0"/>
          </a:p>
        </p:txBody>
      </p:sp>
      <p:pic>
        <p:nvPicPr>
          <p:cNvPr id="4" name="Pladsholder til indhold 3" descr="9-4skunk-åbenMedRør.jpg"/>
          <p:cNvPicPr>
            <a:picLocks noGrp="1" noChangeAspect="1"/>
          </p:cNvPicPr>
          <p:nvPr>
            <p:ph idx="1"/>
          </p:nvPr>
        </p:nvPicPr>
        <p:blipFill>
          <a:blip r:embed="rId3" cstate="print"/>
          <a:stretch>
            <a:fillRect/>
          </a:stretch>
        </p:blipFill>
        <p:spPr>
          <a:xfrm>
            <a:off x="467544" y="1124744"/>
            <a:ext cx="2430270" cy="1944216"/>
          </a:xfrm>
        </p:spPr>
      </p:pic>
      <p:pic>
        <p:nvPicPr>
          <p:cNvPr id="5" name="Billede 4" descr="9-Rørskål.jpg"/>
          <p:cNvPicPr>
            <a:picLocks noChangeAspect="1"/>
          </p:cNvPicPr>
          <p:nvPr/>
        </p:nvPicPr>
        <p:blipFill>
          <a:blip r:embed="rId4" cstate="print"/>
          <a:stretch>
            <a:fillRect/>
          </a:stretch>
        </p:blipFill>
        <p:spPr>
          <a:xfrm>
            <a:off x="3131840" y="1124744"/>
            <a:ext cx="2970330" cy="2376264"/>
          </a:xfrm>
          <a:prstGeom prst="rect">
            <a:avLst/>
          </a:prstGeom>
        </p:spPr>
      </p:pic>
      <p:pic>
        <p:nvPicPr>
          <p:cNvPr id="6" name="Billede 5" descr="9-Rør i skunk-2010.09.14.jpg"/>
          <p:cNvPicPr>
            <a:picLocks noChangeAspect="1"/>
          </p:cNvPicPr>
          <p:nvPr/>
        </p:nvPicPr>
        <p:blipFill>
          <a:blip r:embed="rId5" cstate="print"/>
          <a:stretch>
            <a:fillRect/>
          </a:stretch>
        </p:blipFill>
        <p:spPr>
          <a:xfrm>
            <a:off x="6084168" y="1052736"/>
            <a:ext cx="2198018" cy="1758414"/>
          </a:xfrm>
          <a:prstGeom prst="rect">
            <a:avLst/>
          </a:prstGeom>
        </p:spPr>
      </p:pic>
      <p:pic>
        <p:nvPicPr>
          <p:cNvPr id="7" name="Billede 6" descr="VarmtBrugsvandUnderGulv 2010.09.03.JPG"/>
          <p:cNvPicPr>
            <a:picLocks noChangeAspect="1"/>
          </p:cNvPicPr>
          <p:nvPr/>
        </p:nvPicPr>
        <p:blipFill>
          <a:blip r:embed="rId6" cstate="print"/>
          <a:stretch>
            <a:fillRect/>
          </a:stretch>
        </p:blipFill>
        <p:spPr>
          <a:xfrm>
            <a:off x="467544" y="3430419"/>
            <a:ext cx="2664296" cy="2131437"/>
          </a:xfrm>
          <a:prstGeom prst="rect">
            <a:avLst/>
          </a:prstGeom>
        </p:spPr>
      </p:pic>
      <p:pic>
        <p:nvPicPr>
          <p:cNvPr id="8" name="Billede 7" descr="rørventiler 2010.08.17.JPG"/>
          <p:cNvPicPr>
            <a:picLocks noChangeAspect="1"/>
          </p:cNvPicPr>
          <p:nvPr/>
        </p:nvPicPr>
        <p:blipFill>
          <a:blip r:embed="rId7" cstate="print"/>
          <a:stretch>
            <a:fillRect/>
          </a:stretch>
        </p:blipFill>
        <p:spPr>
          <a:xfrm>
            <a:off x="6030162" y="3212976"/>
            <a:ext cx="2613095" cy="2090476"/>
          </a:xfrm>
          <a:prstGeom prst="rect">
            <a:avLst/>
          </a:prstGeom>
        </p:spPr>
      </p:pic>
      <p:pic>
        <p:nvPicPr>
          <p:cNvPr id="9" name="Billede 8" descr="stratos_eco_25_1_5__pic_01_0609_4c.tif"/>
          <p:cNvPicPr>
            <a:picLocks noChangeAspect="1"/>
          </p:cNvPicPr>
          <p:nvPr/>
        </p:nvPicPr>
        <p:blipFill>
          <a:blip r:embed="rId8" cstate="print"/>
          <a:stretch>
            <a:fillRect/>
          </a:stretch>
        </p:blipFill>
        <p:spPr>
          <a:xfrm>
            <a:off x="4067944" y="3861048"/>
            <a:ext cx="1634990" cy="1296144"/>
          </a:xfrm>
          <a:prstGeom prst="rect">
            <a:avLst/>
          </a:prstGeom>
        </p:spPr>
      </p:pic>
      <p:sp>
        <p:nvSpPr>
          <p:cNvPr id="12" name="Tekstboks 11"/>
          <p:cNvSpPr txBox="1"/>
          <p:nvPr/>
        </p:nvSpPr>
        <p:spPr>
          <a:xfrm>
            <a:off x="899592" y="5517232"/>
            <a:ext cx="2664296" cy="369332"/>
          </a:xfrm>
          <a:prstGeom prst="rect">
            <a:avLst/>
          </a:prstGeom>
          <a:noFill/>
        </p:spPr>
        <p:txBody>
          <a:bodyPr wrap="square" rtlCol="0">
            <a:spAutoFit/>
          </a:bodyPr>
          <a:lstStyle/>
          <a:p>
            <a:r>
              <a:rPr lang="da-DK" dirty="0" smtClean="0"/>
              <a:t>Brugsvand under gulv</a:t>
            </a:r>
            <a:endParaRPr lang="da-DK" dirty="0"/>
          </a:p>
        </p:txBody>
      </p:sp>
      <p:sp>
        <p:nvSpPr>
          <p:cNvPr id="13" name="Tekstboks 12"/>
          <p:cNvSpPr txBox="1"/>
          <p:nvPr/>
        </p:nvSpPr>
        <p:spPr>
          <a:xfrm>
            <a:off x="3851920" y="5517232"/>
            <a:ext cx="2592288" cy="369332"/>
          </a:xfrm>
          <a:prstGeom prst="rect">
            <a:avLst/>
          </a:prstGeom>
          <a:noFill/>
        </p:spPr>
        <p:txBody>
          <a:bodyPr wrap="square" rtlCol="0">
            <a:spAutoFit/>
          </a:bodyPr>
          <a:lstStyle/>
          <a:p>
            <a:r>
              <a:rPr lang="da-DK" dirty="0" smtClean="0"/>
              <a:t>Pumpe </a:t>
            </a:r>
            <a:endParaRPr lang="da-DK" dirty="0"/>
          </a:p>
        </p:txBody>
      </p:sp>
      <p:sp>
        <p:nvSpPr>
          <p:cNvPr id="14" name="Tekstboks 13"/>
          <p:cNvSpPr txBox="1"/>
          <p:nvPr/>
        </p:nvSpPr>
        <p:spPr>
          <a:xfrm>
            <a:off x="6084168" y="5517232"/>
            <a:ext cx="2520280" cy="369332"/>
          </a:xfrm>
          <a:prstGeom prst="rect">
            <a:avLst/>
          </a:prstGeom>
          <a:noFill/>
        </p:spPr>
        <p:txBody>
          <a:bodyPr wrap="square" rtlCol="0">
            <a:spAutoFit/>
          </a:bodyPr>
          <a:lstStyle/>
          <a:p>
            <a:r>
              <a:rPr lang="da-DK" dirty="0" smtClean="0"/>
              <a:t>Varme og </a:t>
            </a:r>
            <a:r>
              <a:rPr lang="da-DK" dirty="0" err="1" smtClean="0"/>
              <a:t>brugsvandsrør</a:t>
            </a:r>
            <a:endParaRPr lang="da-DK" dirty="0"/>
          </a:p>
        </p:txBody>
      </p:sp>
      <p:sp>
        <p:nvSpPr>
          <p:cNvPr id="15" name="Tekstboks 14"/>
          <p:cNvSpPr txBox="1"/>
          <p:nvPr/>
        </p:nvSpPr>
        <p:spPr>
          <a:xfrm>
            <a:off x="6156176" y="2996952"/>
            <a:ext cx="1512168" cy="369332"/>
          </a:xfrm>
          <a:prstGeom prst="rect">
            <a:avLst/>
          </a:prstGeom>
          <a:noFill/>
        </p:spPr>
        <p:txBody>
          <a:bodyPr wrap="square" rtlCol="0">
            <a:spAutoFit/>
          </a:bodyPr>
          <a:lstStyle/>
          <a:p>
            <a:r>
              <a:rPr lang="da-DK" dirty="0" smtClean="0"/>
              <a:t>Rør i skunk</a:t>
            </a:r>
            <a:endParaRPr lang="da-DK"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571481"/>
            <a:ext cx="8229600" cy="714380"/>
          </a:xfrm>
        </p:spPr>
        <p:txBody>
          <a:bodyPr>
            <a:normAutofit/>
          </a:bodyPr>
          <a:lstStyle/>
          <a:p>
            <a:r>
              <a:rPr lang="da-DK" dirty="0" smtClean="0"/>
              <a:t>Varmt brugsvand – </a:t>
            </a:r>
            <a:r>
              <a:rPr lang="da-DK" dirty="0" err="1" smtClean="0"/>
              <a:t>cirkulationstab</a:t>
            </a:r>
            <a:endParaRPr lang="da-DK" dirty="0"/>
          </a:p>
        </p:txBody>
      </p:sp>
      <p:pic>
        <p:nvPicPr>
          <p:cNvPr id="37890" name="Picture 2"/>
          <p:cNvPicPr>
            <a:picLocks noChangeAspect="1" noChangeArrowheads="1"/>
          </p:cNvPicPr>
          <p:nvPr/>
        </p:nvPicPr>
        <p:blipFill>
          <a:blip r:embed="rId3" cstate="print"/>
          <a:srcRect/>
          <a:stretch>
            <a:fillRect/>
          </a:stretch>
        </p:blipFill>
        <p:spPr bwMode="auto">
          <a:xfrm>
            <a:off x="142844" y="2428868"/>
            <a:ext cx="3143272" cy="3103817"/>
          </a:xfrm>
          <a:prstGeom prst="rect">
            <a:avLst/>
          </a:prstGeom>
          <a:noFill/>
          <a:ln w="9525">
            <a:noFill/>
            <a:miter lim="800000"/>
            <a:headEnd/>
            <a:tailEnd/>
          </a:ln>
          <a:effectLst/>
        </p:spPr>
      </p:pic>
      <p:pic>
        <p:nvPicPr>
          <p:cNvPr id="37891" name="Picture 3"/>
          <p:cNvPicPr>
            <a:picLocks noChangeAspect="1" noChangeArrowheads="1"/>
          </p:cNvPicPr>
          <p:nvPr/>
        </p:nvPicPr>
        <p:blipFill>
          <a:blip r:embed="rId4" cstate="print"/>
          <a:srcRect/>
          <a:stretch>
            <a:fillRect/>
          </a:stretch>
        </p:blipFill>
        <p:spPr bwMode="auto">
          <a:xfrm>
            <a:off x="5072066" y="2928934"/>
            <a:ext cx="3929058" cy="3295801"/>
          </a:xfrm>
          <a:prstGeom prst="rect">
            <a:avLst/>
          </a:prstGeom>
          <a:noFill/>
          <a:ln w="9525">
            <a:noFill/>
            <a:miter lim="800000"/>
            <a:headEnd/>
            <a:tailEnd/>
          </a:ln>
          <a:effectLst/>
        </p:spPr>
      </p:pic>
      <p:pic>
        <p:nvPicPr>
          <p:cNvPr id="37892" name="Picture 4"/>
          <p:cNvPicPr>
            <a:picLocks noChangeAspect="1" noChangeArrowheads="1"/>
          </p:cNvPicPr>
          <p:nvPr/>
        </p:nvPicPr>
        <p:blipFill>
          <a:blip r:embed="rId5" cstate="print"/>
          <a:srcRect/>
          <a:stretch>
            <a:fillRect/>
          </a:stretch>
        </p:blipFill>
        <p:spPr bwMode="auto">
          <a:xfrm>
            <a:off x="3000364" y="1142984"/>
            <a:ext cx="3071834" cy="3543324"/>
          </a:xfrm>
          <a:prstGeom prst="rect">
            <a:avLst/>
          </a:prstGeom>
          <a:noFill/>
          <a:ln w="9525">
            <a:noFill/>
            <a:miter lim="800000"/>
            <a:headEnd/>
            <a:tailEnd/>
          </a:ln>
          <a:effectLst/>
        </p:spPr>
      </p:pic>
      <p:sp>
        <p:nvSpPr>
          <p:cNvPr id="8" name="Pladsholder til diasnummer 7"/>
          <p:cNvSpPr>
            <a:spLocks noGrp="1"/>
          </p:cNvSpPr>
          <p:nvPr>
            <p:ph type="sldNum" sz="quarter" idx="4294967295"/>
          </p:nvPr>
        </p:nvSpPr>
        <p:spPr>
          <a:xfrm>
            <a:off x="6553200" y="6356350"/>
            <a:ext cx="2133600" cy="365125"/>
          </a:xfrm>
        </p:spPr>
        <p:txBody>
          <a:bodyPr/>
          <a:lstStyle/>
          <a:p>
            <a:pPr>
              <a:defRPr/>
            </a:pPr>
            <a:fld id="{89D5EE2D-8EE1-4FDD-A7BD-1B4E094CBED6}" type="slidenum">
              <a:rPr lang="da-DK" smtClean="0"/>
              <a:pPr>
                <a:defRPr/>
              </a:pPr>
              <a:t>54</a:t>
            </a:fld>
            <a:endParaRPr lang="da-DK"/>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571481"/>
            <a:ext cx="8229600" cy="714380"/>
          </a:xfrm>
        </p:spPr>
        <p:txBody>
          <a:bodyPr>
            <a:normAutofit/>
          </a:bodyPr>
          <a:lstStyle/>
          <a:p>
            <a:r>
              <a:rPr lang="da-DK" dirty="0" smtClean="0"/>
              <a:t>Varmt brugsvand – </a:t>
            </a:r>
            <a:r>
              <a:rPr lang="da-DK" dirty="0" err="1" smtClean="0"/>
              <a:t>cirkulationstab</a:t>
            </a:r>
            <a:endParaRPr lang="da-DK" dirty="0"/>
          </a:p>
        </p:txBody>
      </p:sp>
      <p:pic>
        <p:nvPicPr>
          <p:cNvPr id="37890" name="Picture 2"/>
          <p:cNvPicPr>
            <a:picLocks noChangeAspect="1" noChangeArrowheads="1"/>
          </p:cNvPicPr>
          <p:nvPr/>
        </p:nvPicPr>
        <p:blipFill>
          <a:blip r:embed="rId3" cstate="print"/>
          <a:srcRect/>
          <a:stretch>
            <a:fillRect/>
          </a:stretch>
        </p:blipFill>
        <p:spPr bwMode="auto">
          <a:xfrm>
            <a:off x="179512" y="2348880"/>
            <a:ext cx="3143272" cy="3103817"/>
          </a:xfrm>
          <a:prstGeom prst="rect">
            <a:avLst/>
          </a:prstGeom>
          <a:noFill/>
          <a:ln w="9525">
            <a:noFill/>
            <a:miter lim="800000"/>
            <a:headEnd/>
            <a:tailEnd/>
          </a:ln>
          <a:effectLst/>
        </p:spPr>
      </p:pic>
      <p:pic>
        <p:nvPicPr>
          <p:cNvPr id="37891" name="Picture 3"/>
          <p:cNvPicPr>
            <a:picLocks noChangeAspect="1" noChangeArrowheads="1"/>
          </p:cNvPicPr>
          <p:nvPr/>
        </p:nvPicPr>
        <p:blipFill>
          <a:blip r:embed="rId4" cstate="print"/>
          <a:srcRect/>
          <a:stretch>
            <a:fillRect/>
          </a:stretch>
        </p:blipFill>
        <p:spPr bwMode="auto">
          <a:xfrm>
            <a:off x="5000628" y="2928934"/>
            <a:ext cx="3929058" cy="3295801"/>
          </a:xfrm>
          <a:prstGeom prst="rect">
            <a:avLst/>
          </a:prstGeom>
          <a:noFill/>
          <a:ln w="9525">
            <a:noFill/>
            <a:miter lim="800000"/>
            <a:headEnd/>
            <a:tailEnd/>
          </a:ln>
          <a:effectLst/>
        </p:spPr>
      </p:pic>
      <p:pic>
        <p:nvPicPr>
          <p:cNvPr id="37892" name="Picture 4"/>
          <p:cNvPicPr>
            <a:picLocks noChangeAspect="1" noChangeArrowheads="1"/>
          </p:cNvPicPr>
          <p:nvPr/>
        </p:nvPicPr>
        <p:blipFill>
          <a:blip r:embed="rId5" cstate="print"/>
          <a:srcRect/>
          <a:stretch>
            <a:fillRect/>
          </a:stretch>
        </p:blipFill>
        <p:spPr bwMode="auto">
          <a:xfrm>
            <a:off x="3000364" y="1142984"/>
            <a:ext cx="3071834" cy="3543324"/>
          </a:xfrm>
          <a:prstGeom prst="rect">
            <a:avLst/>
          </a:prstGeom>
          <a:noFill/>
          <a:ln w="9525">
            <a:noFill/>
            <a:miter lim="800000"/>
            <a:headEnd/>
            <a:tailEnd/>
          </a:ln>
          <a:effectLst/>
        </p:spPr>
      </p:pic>
      <p:sp>
        <p:nvSpPr>
          <p:cNvPr id="8" name="Pladsholder til diasnummer 7"/>
          <p:cNvSpPr>
            <a:spLocks noGrp="1"/>
          </p:cNvSpPr>
          <p:nvPr>
            <p:ph type="sldNum" sz="quarter" idx="4294967295"/>
          </p:nvPr>
        </p:nvSpPr>
        <p:spPr>
          <a:xfrm>
            <a:off x="6553200" y="6356350"/>
            <a:ext cx="2133600" cy="365125"/>
          </a:xfrm>
        </p:spPr>
        <p:txBody>
          <a:bodyPr/>
          <a:lstStyle/>
          <a:p>
            <a:pPr>
              <a:defRPr/>
            </a:pPr>
            <a:fld id="{89D5EE2D-8EE1-4FDD-A7BD-1B4E094CBED6}" type="slidenum">
              <a:rPr lang="da-DK" smtClean="0"/>
              <a:pPr>
                <a:defRPr/>
              </a:pPr>
              <a:t>55</a:t>
            </a:fld>
            <a:endParaRPr lang="da-DK"/>
          </a:p>
        </p:txBody>
      </p:sp>
      <p:sp>
        <p:nvSpPr>
          <p:cNvPr id="7" name="Ellipse 6"/>
          <p:cNvSpPr/>
          <p:nvPr/>
        </p:nvSpPr>
        <p:spPr>
          <a:xfrm>
            <a:off x="2357422" y="4857760"/>
            <a:ext cx="1071570" cy="64294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Ellipse 8"/>
          <p:cNvSpPr/>
          <p:nvPr/>
        </p:nvSpPr>
        <p:spPr>
          <a:xfrm>
            <a:off x="8072462" y="5572140"/>
            <a:ext cx="928694" cy="64294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Ellipse 9"/>
          <p:cNvSpPr/>
          <p:nvPr/>
        </p:nvSpPr>
        <p:spPr>
          <a:xfrm>
            <a:off x="3857620" y="4071942"/>
            <a:ext cx="1071570" cy="64294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boks 10"/>
          <p:cNvSpPr txBox="1"/>
          <p:nvPr/>
        </p:nvSpPr>
        <p:spPr>
          <a:xfrm>
            <a:off x="395536" y="5589240"/>
            <a:ext cx="5472608" cy="646331"/>
          </a:xfrm>
          <a:prstGeom prst="rect">
            <a:avLst/>
          </a:prstGeom>
          <a:noFill/>
        </p:spPr>
        <p:txBody>
          <a:bodyPr wrap="square" rtlCol="0">
            <a:spAutoFit/>
          </a:bodyPr>
          <a:lstStyle/>
          <a:p>
            <a:r>
              <a:rPr lang="da-DK" b="1" dirty="0" smtClean="0">
                <a:solidFill>
                  <a:srgbClr val="FF0000"/>
                </a:solidFill>
              </a:rPr>
              <a:t>En person bruger mellem 800 – 1000 kWh varmt brugsvand pr. år.</a:t>
            </a:r>
            <a:endParaRPr lang="da-DK" b="1" dirty="0">
              <a:solidFill>
                <a:srgbClr val="FF0000"/>
              </a:solidFill>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2844" y="285728"/>
            <a:ext cx="8229600" cy="1143000"/>
          </a:xfrm>
        </p:spPr>
        <p:txBody>
          <a:bodyPr>
            <a:normAutofit fontScale="90000"/>
          </a:bodyPr>
          <a:lstStyle/>
          <a:p>
            <a:pPr algn="l"/>
            <a:r>
              <a:rPr lang="da-DK" dirty="0" smtClean="0"/>
              <a:t>Isolering af uisolerede varmeinstallationer</a:t>
            </a:r>
            <a:endParaRPr lang="da-DK" dirty="0"/>
          </a:p>
        </p:txBody>
      </p:sp>
      <p:sp>
        <p:nvSpPr>
          <p:cNvPr id="3" name="Pladsholder til indhold 2"/>
          <p:cNvSpPr>
            <a:spLocks noGrp="1"/>
          </p:cNvSpPr>
          <p:nvPr>
            <p:ph idx="1"/>
          </p:nvPr>
        </p:nvSpPr>
        <p:spPr>
          <a:xfrm>
            <a:off x="142844" y="1357298"/>
            <a:ext cx="7686700" cy="1685924"/>
          </a:xfrm>
        </p:spPr>
        <p:txBody>
          <a:bodyPr>
            <a:normAutofit/>
          </a:bodyPr>
          <a:lstStyle/>
          <a:p>
            <a:r>
              <a:rPr lang="da-DK" u="sng" dirty="0" smtClean="0"/>
              <a:t>Isolering af fjernvarmeveksler </a:t>
            </a:r>
            <a:r>
              <a:rPr lang="da-DK" dirty="0" smtClean="0"/>
              <a:t>ca. 2.300 kWh/m² pr. år.</a:t>
            </a:r>
          </a:p>
          <a:p>
            <a:pPr>
              <a:buNone/>
            </a:pPr>
            <a:endParaRPr lang="da-DK" dirty="0"/>
          </a:p>
        </p:txBody>
      </p:sp>
      <p:sp>
        <p:nvSpPr>
          <p:cNvPr id="4" name="Pladsholder til diasnummer 3"/>
          <p:cNvSpPr>
            <a:spLocks noGrp="1"/>
          </p:cNvSpPr>
          <p:nvPr>
            <p:ph type="sldNum" sz="quarter" idx="4294967295"/>
          </p:nvPr>
        </p:nvSpPr>
        <p:spPr>
          <a:xfrm>
            <a:off x="6553200" y="6492875"/>
            <a:ext cx="2133600" cy="365125"/>
          </a:xfrm>
        </p:spPr>
        <p:txBody>
          <a:bodyPr/>
          <a:lstStyle/>
          <a:p>
            <a:pPr>
              <a:defRPr/>
            </a:pPr>
            <a:fld id="{89D5EE2D-8EE1-4FDD-A7BD-1B4E094CBED6}" type="slidenum">
              <a:rPr lang="da-DK" smtClean="0"/>
              <a:pPr>
                <a:defRPr/>
              </a:pPr>
              <a:t>56</a:t>
            </a:fld>
            <a:endParaRPr lang="da-DK"/>
          </a:p>
        </p:txBody>
      </p:sp>
      <p:pic>
        <p:nvPicPr>
          <p:cNvPr id="6" name="Billede 5" descr="Hyldesprjældet 008.jpg"/>
          <p:cNvPicPr>
            <a:picLocks noChangeAspect="1"/>
          </p:cNvPicPr>
          <p:nvPr/>
        </p:nvPicPr>
        <p:blipFill>
          <a:blip r:embed="rId3" cstate="print"/>
          <a:stretch>
            <a:fillRect/>
          </a:stretch>
        </p:blipFill>
        <p:spPr>
          <a:xfrm>
            <a:off x="5220072" y="1988841"/>
            <a:ext cx="3312368" cy="4416490"/>
          </a:xfrm>
          <a:prstGeom prst="rect">
            <a:avLst/>
          </a:prstGeo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Hvordan får I mersalg ud af det?</a:t>
            </a:r>
            <a:br>
              <a:rPr lang="da-DK" dirty="0" smtClean="0"/>
            </a:br>
            <a:endParaRPr lang="da-DK" dirty="0"/>
          </a:p>
        </p:txBody>
      </p:sp>
      <p:sp>
        <p:nvSpPr>
          <p:cNvPr id="3" name="Pladsholder til indhold 2"/>
          <p:cNvSpPr>
            <a:spLocks noGrp="1"/>
          </p:cNvSpPr>
          <p:nvPr>
            <p:ph idx="1"/>
          </p:nvPr>
        </p:nvSpPr>
        <p:spPr/>
        <p:txBody>
          <a:bodyPr/>
          <a:lstStyle/>
          <a:p>
            <a:r>
              <a:rPr lang="da-DK" dirty="0" smtClean="0"/>
              <a:t>Organisér jer lokalt i netværk</a:t>
            </a:r>
          </a:p>
          <a:p>
            <a:pPr lvl="1"/>
            <a:r>
              <a:rPr lang="da-DK" dirty="0" smtClean="0"/>
              <a:t>Så får I del i hele kagen</a:t>
            </a:r>
          </a:p>
          <a:p>
            <a:pPr lvl="1">
              <a:buNone/>
            </a:pPr>
            <a:endParaRPr lang="da-DK" dirty="0" smtClean="0"/>
          </a:p>
          <a:p>
            <a:pPr lvl="1">
              <a:buNone/>
            </a:pPr>
            <a:r>
              <a:rPr lang="da-DK" dirty="0" smtClean="0"/>
              <a:t>For Kunden: </a:t>
            </a:r>
          </a:p>
          <a:p>
            <a:pPr lvl="1"/>
            <a:r>
              <a:rPr lang="da-DK" dirty="0" smtClean="0"/>
              <a:t>Se på rådighedsbeløb</a:t>
            </a:r>
          </a:p>
          <a:p>
            <a:pPr lvl="1"/>
            <a:r>
              <a:rPr lang="da-DK" dirty="0" smtClean="0"/>
              <a:t>Værdisikring af ejendom</a:t>
            </a:r>
          </a:p>
          <a:p>
            <a:pPr lvl="1"/>
            <a:endParaRPr lang="da-DK" dirty="0" smtClean="0"/>
          </a:p>
          <a:p>
            <a:r>
              <a:rPr lang="da-DK" dirty="0" smtClean="0"/>
              <a:t> Den billige er den dyre</a:t>
            </a:r>
            <a:endParaRPr lang="da-DK" dirty="0"/>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Opgave 07</a:t>
            </a:r>
            <a:endParaRPr lang="da-DK" dirty="0"/>
          </a:p>
        </p:txBody>
      </p:sp>
      <p:pic>
        <p:nvPicPr>
          <p:cNvPr id="4" name="Pladsholder til indhold 3" descr="Frederiksberg-villa"/>
          <p:cNvPicPr>
            <a:picLocks noGrp="1"/>
          </p:cNvPicPr>
          <p:nvPr>
            <p:ph idx="1"/>
          </p:nvPr>
        </p:nvPicPr>
        <p:blipFill>
          <a:blip r:embed="rId2" cstate="print"/>
          <a:srcRect/>
          <a:stretch>
            <a:fillRect/>
          </a:stretch>
        </p:blipFill>
        <p:spPr bwMode="auto">
          <a:xfrm>
            <a:off x="467544" y="1340768"/>
            <a:ext cx="6858028" cy="4717028"/>
          </a:xfrm>
          <a:prstGeom prst="rect">
            <a:avLst/>
          </a:prstGeom>
          <a:noFill/>
          <a:ln w="9525" algn="in">
            <a:noFill/>
            <a:miter lim="800000"/>
            <a:headEnd/>
            <a:tailEnd/>
          </a:ln>
          <a:effectLst/>
        </p:spPr>
      </p:pic>
      <p:sp>
        <p:nvSpPr>
          <p:cNvPr id="5" name="Tekstboks 4"/>
          <p:cNvSpPr txBox="1"/>
          <p:nvPr/>
        </p:nvSpPr>
        <p:spPr>
          <a:xfrm>
            <a:off x="4355976" y="764704"/>
            <a:ext cx="3744416" cy="584775"/>
          </a:xfrm>
          <a:prstGeom prst="rect">
            <a:avLst/>
          </a:prstGeom>
          <a:noFill/>
        </p:spPr>
        <p:txBody>
          <a:bodyPr wrap="square" rtlCol="0">
            <a:spAutoFit/>
          </a:bodyPr>
          <a:lstStyle/>
          <a:p>
            <a:r>
              <a:rPr lang="da-DK" sz="3200" b="1" dirty="0" smtClean="0">
                <a:solidFill>
                  <a:schemeClr val="tx2">
                    <a:lumMod val="60000"/>
                    <a:lumOff val="40000"/>
                  </a:schemeClr>
                </a:solidFill>
              </a:rPr>
              <a:t>Side 103</a:t>
            </a:r>
            <a:endParaRPr lang="da-DK" sz="3200" b="1" dirty="0">
              <a:solidFill>
                <a:schemeClr val="tx2">
                  <a:lumMod val="60000"/>
                  <a:lumOff val="40000"/>
                </a:schemeClr>
              </a:solidFill>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pic>
        <p:nvPicPr>
          <p:cNvPr id="6146" name="Picture 2"/>
          <p:cNvPicPr>
            <a:picLocks noGrp="1" noChangeAspect="1" noChangeArrowheads="1"/>
          </p:cNvPicPr>
          <p:nvPr>
            <p:ph idx="1"/>
          </p:nvPr>
        </p:nvPicPr>
        <p:blipFill>
          <a:blip r:embed="rId2" cstate="print"/>
          <a:srcRect/>
          <a:stretch>
            <a:fillRect/>
          </a:stretch>
        </p:blipFill>
        <p:spPr bwMode="auto">
          <a:xfrm>
            <a:off x="4495800" y="3786981"/>
            <a:ext cx="152400" cy="152400"/>
          </a:xfrm>
          <a:prstGeom prst="rect">
            <a:avLst/>
          </a:prstGeom>
          <a:noFill/>
          <a:ln w="9525">
            <a:noFill/>
            <a:miter lim="800000"/>
            <a:headEnd/>
            <a:tailEnd/>
          </a:ln>
        </p:spPr>
      </p:pic>
      <p:pic>
        <p:nvPicPr>
          <p:cNvPr id="6147" name="Picture 3"/>
          <p:cNvPicPr>
            <a:picLocks noChangeAspect="1" noChangeArrowheads="1"/>
          </p:cNvPicPr>
          <p:nvPr/>
        </p:nvPicPr>
        <p:blipFill>
          <a:blip r:embed="rId2" cstate="print"/>
          <a:srcRect/>
          <a:stretch>
            <a:fillRect/>
          </a:stretch>
        </p:blipFill>
        <p:spPr bwMode="auto">
          <a:xfrm>
            <a:off x="4495800" y="3352800"/>
            <a:ext cx="152400" cy="152400"/>
          </a:xfrm>
          <a:prstGeom prst="rect">
            <a:avLst/>
          </a:prstGeom>
          <a:noFill/>
          <a:ln w="9525">
            <a:noFill/>
            <a:miter lim="800000"/>
            <a:headEnd/>
            <a:tailEnd/>
          </a:ln>
        </p:spPr>
      </p:pic>
      <p:sp>
        <p:nvSpPr>
          <p:cNvPr id="6148" name="AutoShape 4"/>
          <p:cNvSpPr>
            <a:spLocks noChangeArrowheads="1"/>
          </p:cNvSpPr>
          <p:nvPr/>
        </p:nvSpPr>
        <p:spPr bwMode="auto">
          <a:xfrm>
            <a:off x="500034" y="357166"/>
            <a:ext cx="8050224" cy="5592114"/>
          </a:xfrm>
          <a:prstGeom prst="wedgeRectCallout">
            <a:avLst>
              <a:gd name="adj1" fmla="val -49741"/>
              <a:gd name="adj2" fmla="val -26724"/>
            </a:avLst>
          </a:prstGeom>
          <a:solidFill>
            <a:srgbClr val="CCCCCC"/>
          </a:solidFill>
          <a:ln w="9525" algn="in">
            <a:solidFill>
              <a:srgbClr val="000000"/>
            </a:solidFill>
            <a:miter lim="800000"/>
            <a:headEnd/>
            <a:tailEnd/>
          </a:ln>
          <a:effec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da-DK" sz="2000" b="0" i="0" u="none" strike="noStrike" cap="none" normalizeH="0" baseline="0" dirty="0" smtClean="0">
                <a:ln>
                  <a:noFill/>
                </a:ln>
                <a:solidFill>
                  <a:schemeClr val="tx1"/>
                </a:solidFill>
                <a:effectLst/>
                <a:latin typeface="Calibri" pitchFamily="34" charset="0"/>
              </a:rPr>
              <a:t>Huset er fra 1929, det er på 140 m</a:t>
            </a:r>
            <a:r>
              <a:rPr kumimoji="0" lang="da-DK" sz="2000" b="0" i="0" u="none" strike="noStrike" cap="none" normalizeH="0" baseline="30000" dirty="0" smtClean="0">
                <a:ln>
                  <a:noFill/>
                </a:ln>
                <a:solidFill>
                  <a:schemeClr val="tx1"/>
                </a:solidFill>
                <a:effectLst/>
                <a:latin typeface="Calibri" pitchFamily="34" charset="0"/>
              </a:rPr>
              <a:t>2</a:t>
            </a:r>
            <a:r>
              <a:rPr kumimoji="0" lang="da-DK" sz="2000" b="0" i="0" u="none" strike="noStrike" cap="none" normalizeH="0" baseline="0" dirty="0" smtClean="0">
                <a:ln>
                  <a:noFill/>
                </a:ln>
                <a:solidFill>
                  <a:schemeClr val="tx1"/>
                </a:solidFill>
                <a:effectLst/>
                <a:latin typeface="Calibri" pitchFamily="34" charset="0"/>
              </a:rPr>
              <a:t>. </a:t>
            </a:r>
          </a:p>
          <a:p>
            <a:pPr marL="0" marR="0" lvl="0" indent="0" algn="l" defTabSz="914400" rtl="0" eaLnBrk="1" fontAlgn="base" latinLnBrk="0" hangingPunct="1">
              <a:lnSpc>
                <a:spcPct val="100000"/>
              </a:lnSpc>
              <a:spcBef>
                <a:spcPct val="0"/>
              </a:spcBef>
              <a:spcAft>
                <a:spcPts val="1000"/>
              </a:spcAft>
              <a:buClrTx/>
              <a:buSzTx/>
              <a:buFontTx/>
              <a:buNone/>
              <a:tabLst/>
            </a:pPr>
            <a:r>
              <a:rPr kumimoji="0" lang="da-DK" sz="2000" b="0" i="0" u="none" strike="noStrike" cap="none" normalizeH="0" baseline="0" dirty="0" smtClean="0">
                <a:ln>
                  <a:noFill/>
                </a:ln>
                <a:solidFill>
                  <a:schemeClr val="tx1"/>
                </a:solidFill>
                <a:effectLst/>
                <a:latin typeface="Calibri" pitchFamily="34" charset="0"/>
              </a:rPr>
              <a:t>Facaden ovenfor vender mod nord.</a:t>
            </a:r>
          </a:p>
          <a:p>
            <a:pPr marL="0" marR="0" lvl="0" indent="0" algn="l" defTabSz="914400" rtl="0" eaLnBrk="1" fontAlgn="base" latinLnBrk="0" hangingPunct="1">
              <a:lnSpc>
                <a:spcPct val="100000"/>
              </a:lnSpc>
              <a:spcBef>
                <a:spcPct val="0"/>
              </a:spcBef>
              <a:spcAft>
                <a:spcPts val="1000"/>
              </a:spcAft>
              <a:buClrTx/>
              <a:buSzTx/>
              <a:buFontTx/>
              <a:buNone/>
              <a:tabLst/>
            </a:pPr>
            <a:r>
              <a:rPr kumimoji="0" lang="da-DK" sz="2000" b="0" i="0" u="none" strike="noStrike" cap="none" normalizeH="0" baseline="0" dirty="0" smtClean="0">
                <a:ln>
                  <a:noFill/>
                </a:ln>
                <a:solidFill>
                  <a:schemeClr val="tx1"/>
                </a:solidFill>
                <a:effectLst/>
                <a:latin typeface="Calibri" pitchFamily="34" charset="0"/>
              </a:rPr>
              <a:t>Huset bebos af 2 voksne og 3 børn.</a:t>
            </a:r>
          </a:p>
          <a:p>
            <a:pPr marL="0" marR="0" lvl="0" indent="0" algn="l" defTabSz="914400" rtl="0" eaLnBrk="1" fontAlgn="base" latinLnBrk="0" hangingPunct="1">
              <a:lnSpc>
                <a:spcPct val="100000"/>
              </a:lnSpc>
              <a:spcBef>
                <a:spcPct val="0"/>
              </a:spcBef>
              <a:spcAft>
                <a:spcPts val="1000"/>
              </a:spcAft>
              <a:buClrTx/>
              <a:buSzTx/>
              <a:buFontTx/>
              <a:buNone/>
              <a:tabLst/>
            </a:pPr>
            <a:r>
              <a:rPr kumimoji="0" lang="da-DK" sz="2000" b="0" i="0" u="none" strike="noStrike" cap="none" normalizeH="0" baseline="0" dirty="0" smtClean="0">
                <a:ln>
                  <a:noFill/>
                </a:ln>
                <a:solidFill>
                  <a:schemeClr val="tx1"/>
                </a:solidFill>
                <a:effectLst/>
                <a:latin typeface="Calibri" pitchFamily="34" charset="0"/>
              </a:rPr>
              <a:t>Det er renoveret energimæssigt i 1975.</a:t>
            </a:r>
          </a:p>
          <a:p>
            <a:pPr marL="0" marR="0" lvl="0" indent="0" algn="l" defTabSz="914400" rtl="0" eaLnBrk="1" fontAlgn="base" latinLnBrk="0" hangingPunct="1">
              <a:lnSpc>
                <a:spcPct val="100000"/>
              </a:lnSpc>
              <a:spcBef>
                <a:spcPct val="0"/>
              </a:spcBef>
              <a:spcAft>
                <a:spcPts val="1000"/>
              </a:spcAft>
              <a:buClrTx/>
              <a:buSzTx/>
              <a:buFontTx/>
              <a:buNone/>
              <a:tabLst/>
            </a:pPr>
            <a:r>
              <a:rPr kumimoji="0" lang="da-DK" sz="2000" b="0" i="0" u="none" strike="noStrike" cap="none" normalizeH="0" baseline="0" dirty="0" smtClean="0">
                <a:ln>
                  <a:noFill/>
                </a:ln>
                <a:solidFill>
                  <a:schemeClr val="tx1"/>
                </a:solidFill>
                <a:effectLst/>
                <a:latin typeface="Calibri" pitchFamily="34" charset="0"/>
              </a:rPr>
              <a:t>Der er 1.500 m</a:t>
            </a:r>
            <a:r>
              <a:rPr kumimoji="0" lang="da-DK" sz="2000" b="0" i="0" u="none" strike="noStrike" cap="none" normalizeH="0" baseline="30000" dirty="0" smtClean="0">
                <a:ln>
                  <a:noFill/>
                </a:ln>
                <a:solidFill>
                  <a:schemeClr val="tx1"/>
                </a:solidFill>
                <a:effectLst/>
                <a:latin typeface="Calibri" pitchFamily="34" charset="0"/>
              </a:rPr>
              <a:t>2</a:t>
            </a:r>
            <a:r>
              <a:rPr kumimoji="0" lang="da-DK" sz="2000" b="0" i="0" u="none" strike="noStrike" cap="none" normalizeH="0" baseline="0" dirty="0" smtClean="0">
                <a:ln>
                  <a:noFill/>
                </a:ln>
                <a:solidFill>
                  <a:schemeClr val="tx1"/>
                </a:solidFill>
                <a:effectLst/>
                <a:latin typeface="Calibri" pitchFamily="34" charset="0"/>
              </a:rPr>
              <a:t> græsplæne.</a:t>
            </a:r>
          </a:p>
          <a:p>
            <a:pPr marL="0" marR="0" lvl="0" indent="0" algn="l" defTabSz="914400" rtl="0" eaLnBrk="1" fontAlgn="base" latinLnBrk="0" hangingPunct="1">
              <a:lnSpc>
                <a:spcPct val="100000"/>
              </a:lnSpc>
              <a:spcBef>
                <a:spcPct val="0"/>
              </a:spcBef>
              <a:spcAft>
                <a:spcPts val="1000"/>
              </a:spcAft>
              <a:buClrTx/>
              <a:buSzTx/>
              <a:buFontTx/>
              <a:buNone/>
              <a:tabLst/>
            </a:pPr>
            <a:r>
              <a:rPr kumimoji="0" lang="da-DK" sz="2000" b="0" i="0" u="none" strike="noStrike" cap="none" normalizeH="0" baseline="0" dirty="0" smtClean="0">
                <a:ln>
                  <a:noFill/>
                </a:ln>
                <a:solidFill>
                  <a:schemeClr val="tx1"/>
                </a:solidFill>
                <a:effectLst/>
                <a:latin typeface="Calibri" pitchFamily="34" charset="0"/>
              </a:rPr>
              <a:t>Huset har et gammelt støbejernsoliefyr fra 1975.</a:t>
            </a:r>
          </a:p>
          <a:p>
            <a:pPr marL="0" marR="0" lvl="0" indent="0" algn="l" defTabSz="914400" rtl="0" eaLnBrk="1" fontAlgn="base" latinLnBrk="0" hangingPunct="1">
              <a:lnSpc>
                <a:spcPct val="100000"/>
              </a:lnSpc>
              <a:spcBef>
                <a:spcPct val="0"/>
              </a:spcBef>
              <a:spcAft>
                <a:spcPts val="1000"/>
              </a:spcAft>
              <a:buClrTx/>
              <a:buSzTx/>
              <a:buFontTx/>
              <a:buNone/>
              <a:tabLst/>
            </a:pPr>
            <a:r>
              <a:rPr kumimoji="0" lang="da-DK" sz="2000" b="0" i="0" u="none" strike="noStrike" cap="none" normalizeH="0" baseline="0" dirty="0" smtClean="0">
                <a:ln>
                  <a:noFill/>
                </a:ln>
                <a:solidFill>
                  <a:schemeClr val="tx1"/>
                </a:solidFill>
                <a:effectLst/>
                <a:latin typeface="Calibri" pitchFamily="34" charset="0"/>
              </a:rPr>
              <a:t>Olieforbruget er på 4.200 liter årligt. Oliepris 10 kr./liter. Elpris 2 kr. pr. kWh</a:t>
            </a:r>
            <a:endParaRPr kumimoji="0" lang="da-DK" sz="2000" b="0" i="0" u="none" strike="noStrike" cap="none" normalizeH="0" baseline="0" dirty="0" smtClean="0">
              <a:ln>
                <a:noFill/>
              </a:ln>
              <a:solidFill>
                <a:schemeClr val="tx1"/>
              </a:solidFill>
              <a:effectLst/>
              <a:latin typeface="Tahoma"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da-DK" sz="2000" b="0" i="0" u="none" strike="noStrike" cap="none" normalizeH="0" baseline="0" dirty="0" smtClean="0">
                <a:ln>
                  <a:noFill/>
                </a:ln>
                <a:solidFill>
                  <a:schemeClr val="tx1"/>
                </a:solidFill>
                <a:effectLst/>
                <a:latin typeface="Calibri" pitchFamily="34" charset="0"/>
              </a:rPr>
              <a:t>Opgaver:</a:t>
            </a:r>
          </a:p>
          <a:p>
            <a:pPr marL="0" marR="0" lvl="0" indent="0" algn="l" defTabSz="914400" rtl="0" eaLnBrk="1" fontAlgn="base" latinLnBrk="0" hangingPunct="1">
              <a:lnSpc>
                <a:spcPct val="100000"/>
              </a:lnSpc>
              <a:spcBef>
                <a:spcPct val="0"/>
              </a:spcBef>
              <a:spcAft>
                <a:spcPts val="1000"/>
              </a:spcAft>
              <a:buClrTx/>
              <a:buSzTx/>
              <a:buFontTx/>
              <a:buNone/>
              <a:tabLst/>
            </a:pPr>
            <a:r>
              <a:rPr kumimoji="0" lang="da-DK" sz="2000" b="0" i="0" u="none" strike="noStrike" cap="none" normalizeH="0" baseline="0" dirty="0" smtClean="0">
                <a:ln>
                  <a:noFill/>
                </a:ln>
                <a:solidFill>
                  <a:schemeClr val="tx1"/>
                </a:solidFill>
                <a:effectLst/>
                <a:latin typeface="Calibri" pitchFamily="34" charset="0"/>
              </a:rPr>
              <a:t>1) Omregn olieforbruget til kWh/m</a:t>
            </a:r>
            <a:r>
              <a:rPr kumimoji="0" lang="da-DK" sz="2000" b="0" i="0" u="none" strike="noStrike" cap="none" normalizeH="0" baseline="30000" dirty="0" smtClean="0">
                <a:ln>
                  <a:noFill/>
                </a:ln>
                <a:solidFill>
                  <a:schemeClr val="tx1"/>
                </a:solidFill>
                <a:effectLst/>
                <a:latin typeface="Calibri" pitchFamily="34" charset="0"/>
              </a:rPr>
              <a:t>2</a:t>
            </a:r>
            <a:endParaRPr kumimoji="0" lang="da-DK" sz="2000" b="0" i="0" u="none" strike="noStrike" cap="none" normalizeH="0" baseline="0" dirty="0" smtClean="0">
              <a:ln>
                <a:noFill/>
              </a:ln>
              <a:solidFill>
                <a:schemeClr val="tx1"/>
              </a:solidFill>
              <a:effectLst/>
              <a:latin typeface="Tahoma" pitchFamily="34" charset="0"/>
            </a:endParaRPr>
          </a:p>
          <a:p>
            <a:pPr marL="457200" marR="0" lvl="1" indent="0" algn="l" defTabSz="914400" rtl="0" eaLnBrk="1" fontAlgn="base" latinLnBrk="0" hangingPunct="1">
              <a:lnSpc>
                <a:spcPct val="100000"/>
              </a:lnSpc>
              <a:spcBef>
                <a:spcPct val="0"/>
              </a:spcBef>
              <a:spcAft>
                <a:spcPts val="1000"/>
              </a:spcAft>
              <a:buClrTx/>
              <a:buSzTx/>
              <a:buFontTx/>
              <a:buNone/>
              <a:tabLst/>
            </a:pPr>
            <a:r>
              <a:rPr kumimoji="0" lang="da-DK" sz="2000" b="0" i="0" u="none" strike="noStrike" cap="none" normalizeH="0" baseline="0" dirty="0" smtClean="0">
                <a:ln>
                  <a:noFill/>
                </a:ln>
                <a:solidFill>
                  <a:schemeClr val="tx1"/>
                </a:solidFill>
                <a:effectLst/>
                <a:latin typeface="Calibri" pitchFamily="34" charset="0"/>
              </a:rPr>
              <a:t>2)</a:t>
            </a:r>
            <a:r>
              <a:rPr kumimoji="0" lang="da-DK" sz="2000" b="0" i="0" u="none" strike="noStrike" cap="none" normalizeH="0" baseline="0" dirty="0" smtClean="0">
                <a:ln>
                  <a:noFill/>
                </a:ln>
                <a:solidFill>
                  <a:schemeClr val="tx1"/>
                </a:solidFill>
                <a:effectLst/>
                <a:latin typeface="Times New Roman" pitchFamily="18" charset="0"/>
              </a:rPr>
              <a:t> </a:t>
            </a:r>
            <a:r>
              <a:rPr kumimoji="0" lang="da-DK" sz="2000" b="0" i="0" u="none" strike="noStrike" cap="none" normalizeH="0" baseline="0" dirty="0" smtClean="0">
                <a:ln>
                  <a:noFill/>
                </a:ln>
                <a:solidFill>
                  <a:schemeClr val="tx1"/>
                </a:solidFill>
                <a:effectLst/>
                <a:latin typeface="Calibri" pitchFamily="34" charset="0"/>
              </a:rPr>
              <a:t>Er olieforbruget ”stort” for dette hus?</a:t>
            </a:r>
          </a:p>
          <a:p>
            <a:pPr marL="457200" marR="0" lvl="1" indent="0" algn="l" defTabSz="914400" rtl="0" eaLnBrk="1" fontAlgn="base" latinLnBrk="0" hangingPunct="1">
              <a:lnSpc>
                <a:spcPct val="100000"/>
              </a:lnSpc>
              <a:spcBef>
                <a:spcPct val="0"/>
              </a:spcBef>
              <a:spcAft>
                <a:spcPts val="1000"/>
              </a:spcAft>
              <a:buClrTx/>
              <a:buSzTx/>
              <a:buFontTx/>
              <a:buNone/>
              <a:tabLst/>
            </a:pPr>
            <a:r>
              <a:rPr kumimoji="0" lang="da-DK" sz="2000" b="0" i="0" u="none" strike="noStrike" cap="none" normalizeH="0" baseline="0" dirty="0" smtClean="0">
                <a:ln>
                  <a:noFill/>
                </a:ln>
                <a:solidFill>
                  <a:schemeClr val="tx1"/>
                </a:solidFill>
                <a:effectLst/>
                <a:latin typeface="Calibri" pitchFamily="34" charset="0"/>
              </a:rPr>
              <a:t>3)</a:t>
            </a:r>
            <a:r>
              <a:rPr kumimoji="0" lang="da-DK" sz="2000" b="0" i="0" u="none" strike="noStrike" cap="none" normalizeH="0" baseline="0" dirty="0" smtClean="0">
                <a:ln>
                  <a:noFill/>
                </a:ln>
                <a:solidFill>
                  <a:schemeClr val="tx1"/>
                </a:solidFill>
                <a:effectLst/>
                <a:latin typeface="Times New Roman" pitchFamily="18" charset="0"/>
              </a:rPr>
              <a:t> </a:t>
            </a:r>
            <a:r>
              <a:rPr kumimoji="0" lang="da-DK" sz="2000" b="0" i="0" u="none" strike="noStrike" cap="none" normalizeH="0" baseline="0" dirty="0" smtClean="0">
                <a:ln>
                  <a:noFill/>
                </a:ln>
                <a:solidFill>
                  <a:schemeClr val="tx1"/>
                </a:solidFill>
                <a:effectLst/>
                <a:latin typeface="Calibri" pitchFamily="34" charset="0"/>
              </a:rPr>
              <a:t>Hvad vil I forslå at udskifte oliefyret til? Kombiner gerne flere energikilder</a:t>
            </a:r>
          </a:p>
          <a:p>
            <a:pPr marL="457200" marR="0" lvl="1" indent="0" algn="l" defTabSz="914400" rtl="0" eaLnBrk="1" fontAlgn="base" latinLnBrk="0" hangingPunct="1">
              <a:lnSpc>
                <a:spcPct val="100000"/>
              </a:lnSpc>
              <a:spcBef>
                <a:spcPct val="0"/>
              </a:spcBef>
              <a:spcAft>
                <a:spcPts val="1000"/>
              </a:spcAft>
              <a:buClrTx/>
              <a:buSzTx/>
              <a:buFontTx/>
              <a:buNone/>
              <a:tabLst/>
            </a:pPr>
            <a:r>
              <a:rPr kumimoji="0" lang="da-DK" sz="2000" b="0" i="0" u="none" strike="noStrike" cap="none" normalizeH="0" baseline="0" dirty="0" smtClean="0">
                <a:ln>
                  <a:noFill/>
                </a:ln>
                <a:solidFill>
                  <a:schemeClr val="tx1"/>
                </a:solidFill>
                <a:effectLst/>
                <a:latin typeface="Calibri" pitchFamily="34" charset="0"/>
              </a:rPr>
              <a:t>4)</a:t>
            </a:r>
            <a:r>
              <a:rPr kumimoji="0" lang="da-DK" sz="2000" b="0" i="0" u="none" strike="noStrike" cap="none" normalizeH="0" baseline="0" dirty="0" smtClean="0">
                <a:ln>
                  <a:noFill/>
                </a:ln>
                <a:solidFill>
                  <a:schemeClr val="tx1"/>
                </a:solidFill>
                <a:effectLst/>
                <a:latin typeface="Times New Roman" pitchFamily="18" charset="0"/>
              </a:rPr>
              <a:t> </a:t>
            </a:r>
            <a:r>
              <a:rPr kumimoji="0" lang="da-DK" sz="2000" b="0" i="0" u="none" strike="noStrike" cap="none" normalizeH="0" baseline="0" dirty="0" smtClean="0">
                <a:ln>
                  <a:noFill/>
                </a:ln>
                <a:solidFill>
                  <a:schemeClr val="tx1"/>
                </a:solidFill>
                <a:effectLst/>
                <a:latin typeface="Calibri" pitchFamily="34" charset="0"/>
              </a:rPr>
              <a:t>Hvad bliver besparelsen?</a:t>
            </a:r>
            <a:r>
              <a:rPr kumimoji="0" lang="da-DK" sz="1100" b="0" i="0" u="none" strike="noStrike" cap="none" normalizeH="0" baseline="0" dirty="0" smtClean="0">
                <a:ln>
                  <a:noFill/>
                </a:ln>
                <a:solidFill>
                  <a:schemeClr val="tx1"/>
                </a:solidFill>
                <a:effectLst/>
                <a:latin typeface="Times New Roman" pitchFamily="18" charset="0"/>
              </a:rPr>
              <a:t> </a:t>
            </a:r>
          </a:p>
          <a:p>
            <a:pPr marL="0" marR="0" lvl="0" indent="0" algn="l" defTabSz="914400" rtl="0" eaLnBrk="1" fontAlgn="base" latinLnBrk="0" hangingPunct="1">
              <a:lnSpc>
                <a:spcPct val="100000"/>
              </a:lnSpc>
              <a:spcBef>
                <a:spcPct val="0"/>
              </a:spcBef>
              <a:spcAft>
                <a:spcPts val="1000"/>
              </a:spcAft>
              <a:buClrTx/>
              <a:buSzTx/>
              <a:buFontTx/>
              <a:buNone/>
              <a:tabLst/>
            </a:pPr>
            <a:r>
              <a:rPr kumimoji="0" lang="da-DK" sz="1600" b="0" i="0" u="none" strike="noStrike" cap="none" normalizeH="0" baseline="0" dirty="0" smtClean="0">
                <a:ln>
                  <a:noFill/>
                </a:ln>
                <a:solidFill>
                  <a:schemeClr val="tx1"/>
                </a:solidFill>
                <a:effectLst/>
                <a:latin typeface="Calibri" pitchFamily="34" charset="0"/>
              </a:rPr>
              <a:t>Hjælp: Benyt energiløsninger i dette afsnit,</a:t>
            </a:r>
            <a:r>
              <a:rPr kumimoji="0" lang="da-DK" sz="1600" b="0" i="0" u="none" strike="noStrike" cap="none" normalizeH="0" dirty="0" smtClean="0">
                <a:ln>
                  <a:noFill/>
                </a:ln>
                <a:solidFill>
                  <a:schemeClr val="tx1"/>
                </a:solidFill>
                <a:effectLst/>
                <a:latin typeface="Calibri" pitchFamily="34" charset="0"/>
              </a:rPr>
              <a:t> </a:t>
            </a:r>
            <a:r>
              <a:rPr kumimoji="0" lang="da-DK" sz="1600" b="0" i="0" u="none" strike="noStrike" cap="none" normalizeH="0" baseline="0" dirty="0" smtClean="0">
                <a:ln>
                  <a:noFill/>
                </a:ln>
                <a:solidFill>
                  <a:schemeClr val="tx1"/>
                </a:solidFill>
                <a:effectLst/>
                <a:latin typeface="Calibri" pitchFamily="34" charset="0"/>
              </a:rPr>
              <a:t>samt skema for varmeforbrug – nøgletal på næste side. Bagefter kan vi drøfte: Hvad ville I foreslå kunden at gøre, før han/hun udskifter oliefyret?</a:t>
            </a:r>
            <a:endParaRPr kumimoji="0" lang="da-DK" sz="16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Kondenserende kedel</a:t>
            </a:r>
            <a:endParaRPr lang="da-DK" dirty="0"/>
          </a:p>
        </p:txBody>
      </p:sp>
      <p:pic>
        <p:nvPicPr>
          <p:cNvPr id="4" name="Pladsholder til indhold 3" descr="Olie kond. 2010.08.13.jpg"/>
          <p:cNvPicPr>
            <a:picLocks noGrp="1" noChangeAspect="1"/>
          </p:cNvPicPr>
          <p:nvPr>
            <p:ph idx="1"/>
          </p:nvPr>
        </p:nvPicPr>
        <p:blipFill>
          <a:blip r:embed="rId2" cstate="print"/>
          <a:stretch>
            <a:fillRect/>
          </a:stretch>
        </p:blipFill>
        <p:spPr>
          <a:xfrm>
            <a:off x="1763688" y="1196752"/>
            <a:ext cx="6197514" cy="4958011"/>
          </a:xfr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dirty="0"/>
          </a:p>
        </p:txBody>
      </p:sp>
      <p:sp>
        <p:nvSpPr>
          <p:cNvPr id="3" name="Pladsholder til indhold 2"/>
          <p:cNvSpPr>
            <a:spLocks noGrp="1"/>
          </p:cNvSpPr>
          <p:nvPr>
            <p:ph idx="1"/>
          </p:nvPr>
        </p:nvSpPr>
        <p:spPr/>
        <p:txBody>
          <a:bodyPr/>
          <a:lstStyle/>
          <a:p>
            <a:endParaRPr lang="da-DK" dirty="0" smtClean="0"/>
          </a:p>
          <a:p>
            <a:endParaRPr lang="da-DK" dirty="0" smtClean="0"/>
          </a:p>
          <a:p>
            <a:r>
              <a:rPr lang="da-DK" dirty="0" smtClean="0"/>
              <a:t>42420kwh / 140m²= 303kw/m²  - dobbelt så stort.</a:t>
            </a:r>
          </a:p>
          <a:p>
            <a:endParaRPr lang="da-DK" dirty="0"/>
          </a:p>
        </p:txBody>
      </p:sp>
      <p:sp>
        <p:nvSpPr>
          <p:cNvPr id="4" name="Titel 1"/>
          <p:cNvSpPr>
            <a:spLocks noGrp="1"/>
          </p:cNvSpPr>
          <p:nvPr/>
        </p:nvSpPr>
        <p:spPr>
          <a:xfrm>
            <a:off x="539552" y="1199342"/>
            <a:ext cx="8186766" cy="1005522"/>
          </a:xfrm>
          <a:prstGeom prst="rect">
            <a:avLst/>
          </a:prstGeom>
        </p:spPr>
        <p:txBody>
          <a:bodyPr vert="horz" lIns="91440" tIns="45720" rIns="91440" bIns="45720" rtlCol="0" anchor="ctr">
            <a:noAutofit/>
          </a:bodyPr>
          <a:lstStyle>
            <a:lvl1pPr algn="l" defTabSz="914400" rtl="0" eaLnBrk="1" latinLnBrk="0" hangingPunct="1">
              <a:spcBef>
                <a:spcPct val="0"/>
              </a:spcBef>
              <a:buNone/>
              <a:defRPr sz="4000" kern="1200">
                <a:solidFill>
                  <a:schemeClr val="tx1"/>
                </a:solidFill>
                <a:latin typeface="+mj-lt"/>
                <a:ea typeface="+mj-ea"/>
                <a:cs typeface="+mj-cs"/>
              </a:defRPr>
            </a:lvl1pPr>
          </a:lstStyle>
          <a:p>
            <a:r>
              <a:rPr lang="da-DK" dirty="0" smtClean="0"/>
              <a:t>Udregning af husets energinøgletal</a:t>
            </a:r>
            <a:br>
              <a:rPr lang="da-DK" dirty="0" smtClean="0"/>
            </a:br>
            <a:endParaRPr lang="da-DK" sz="2400" dirty="0"/>
          </a:p>
        </p:txBody>
      </p:sp>
      <p:pic>
        <p:nvPicPr>
          <p:cNvPr id="5" name="table"/>
          <p:cNvPicPr>
            <a:picLocks noChangeAspect="1"/>
          </p:cNvPicPr>
          <p:nvPr/>
        </p:nvPicPr>
        <p:blipFill>
          <a:blip r:embed="rId2" cstate="print"/>
          <a:stretch>
            <a:fillRect/>
          </a:stretch>
        </p:blipFill>
        <p:spPr>
          <a:xfrm>
            <a:off x="683568" y="3789040"/>
            <a:ext cx="8004742" cy="1975275"/>
          </a:xfrm>
          <a:prstGeom prst="rect">
            <a:avLst/>
          </a:prstGeo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pic>
        <p:nvPicPr>
          <p:cNvPr id="1026" name="Picture 2"/>
          <p:cNvPicPr>
            <a:picLocks noGrp="1" noChangeAspect="1" noChangeArrowheads="1"/>
          </p:cNvPicPr>
          <p:nvPr>
            <p:ph idx="1"/>
          </p:nvPr>
        </p:nvPicPr>
        <p:blipFill>
          <a:blip r:embed="rId2" cstate="print"/>
          <a:srcRect/>
          <a:stretch>
            <a:fillRect/>
          </a:stretch>
        </p:blipFill>
        <p:spPr bwMode="auto">
          <a:xfrm>
            <a:off x="1002540" y="476672"/>
            <a:ext cx="7138921" cy="587568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Dimensionering</a:t>
            </a:r>
            <a:endParaRPr lang="da-DK" dirty="0"/>
          </a:p>
        </p:txBody>
      </p:sp>
      <p:pic>
        <p:nvPicPr>
          <p:cNvPr id="5" name="Pladsholder til indhold 4"/>
          <p:cNvPicPr>
            <a:picLocks noGrp="1"/>
          </p:cNvPicPr>
          <p:nvPr>
            <p:ph idx="1"/>
          </p:nvPr>
        </p:nvPicPr>
        <p:blipFill>
          <a:blip r:embed="rId2" cstate="print"/>
          <a:srcRect/>
          <a:stretch>
            <a:fillRect/>
          </a:stretch>
        </p:blipFill>
        <p:spPr bwMode="auto">
          <a:xfrm>
            <a:off x="1115616" y="1052736"/>
            <a:ext cx="6840760" cy="5400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Virkningsgrader oliekedler</a:t>
            </a:r>
            <a:endParaRPr lang="da-DK" dirty="0"/>
          </a:p>
        </p:txBody>
      </p:sp>
      <p:pic>
        <p:nvPicPr>
          <p:cNvPr id="6" name="Pladsholder til indhold 5"/>
          <p:cNvPicPr>
            <a:picLocks noGrp="1"/>
          </p:cNvPicPr>
          <p:nvPr>
            <p:ph idx="1"/>
          </p:nvPr>
        </p:nvPicPr>
        <p:blipFill>
          <a:blip r:embed="rId2" cstate="print"/>
          <a:srcRect r="1936"/>
          <a:stretch>
            <a:fillRect/>
          </a:stretch>
        </p:blipFill>
        <p:spPr bwMode="auto">
          <a:xfrm>
            <a:off x="0" y="2276872"/>
            <a:ext cx="9144000" cy="2808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sp>
        <p:nvSpPr>
          <p:cNvPr id="3" name="Pladsholder til indhold 2"/>
          <p:cNvSpPr>
            <a:spLocks noGrp="1"/>
          </p:cNvSpPr>
          <p:nvPr>
            <p:ph idx="1"/>
          </p:nvPr>
        </p:nvSpPr>
        <p:spPr/>
        <p:txBody>
          <a:bodyPr/>
          <a:lstStyle/>
          <a:p>
            <a:r>
              <a:rPr lang="da-DK" dirty="0" err="1" smtClean="0">
                <a:hlinkClick r:id="rId2"/>
              </a:rPr>
              <a:t>www.or.dk</a:t>
            </a:r>
            <a:r>
              <a:rPr lang="da-DK" dirty="0" smtClean="0">
                <a:hlinkClick r:id="rId2"/>
              </a:rPr>
              <a:t>  (</a:t>
            </a:r>
            <a:r>
              <a:rPr lang="da-DK" dirty="0" err="1" smtClean="0">
                <a:hlinkClick r:id="rId2"/>
              </a:rPr>
              <a:t>oliefyrservicebranchens</a:t>
            </a:r>
            <a:r>
              <a:rPr lang="da-DK" dirty="0" smtClean="0">
                <a:hlinkClick r:id="rId2"/>
              </a:rPr>
              <a:t> Registreringsordning)</a:t>
            </a:r>
          </a:p>
          <a:p>
            <a:r>
              <a:rPr lang="da-DK" dirty="0" err="1" smtClean="0">
                <a:hlinkClick r:id="rId2"/>
              </a:rPr>
              <a:t>www.sparolie.dk</a:t>
            </a:r>
            <a:r>
              <a:rPr lang="da-DK" dirty="0" smtClean="0"/>
              <a:t>    (oliefyr, der står for udskiftning) </a:t>
            </a:r>
          </a:p>
          <a:p>
            <a:r>
              <a:rPr lang="da-DK" dirty="0" err="1" smtClean="0">
                <a:hlinkClick r:id="rId3"/>
              </a:rPr>
              <a:t>www.sparepumpe.dk</a:t>
            </a:r>
            <a:r>
              <a:rPr lang="da-DK" dirty="0" smtClean="0"/>
              <a:t>  (Dansk Energis hjemmeside for sparepumper)</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4643</TotalTime>
  <Words>2652</Words>
  <Application>Microsoft Office PowerPoint</Application>
  <PresentationFormat>Skærmshow (4:3)</PresentationFormat>
  <Paragraphs>530</Paragraphs>
  <Slides>61</Slides>
  <Notes>27</Notes>
  <HiddenSlides>7</HiddenSlides>
  <MMClips>0</MMClips>
  <ScaleCrop>false</ScaleCrop>
  <HeadingPairs>
    <vt:vector size="4" baseType="variant">
      <vt:variant>
        <vt:lpstr>Tema</vt:lpstr>
      </vt:variant>
      <vt:variant>
        <vt:i4>1</vt:i4>
      </vt:variant>
      <vt:variant>
        <vt:lpstr>Diastitler</vt:lpstr>
      </vt:variant>
      <vt:variant>
        <vt:i4>61</vt:i4>
      </vt:variant>
    </vt:vector>
  </HeadingPairs>
  <TitlesOfParts>
    <vt:vector size="62" baseType="lpstr">
      <vt:lpstr>Kontortema</vt:lpstr>
      <vt:lpstr>7. Tekniske installationer – varmeanlæg – vedvarende energianlæg </vt:lpstr>
      <vt:lpstr>Energiløsninger, tekniske installationer:  </vt:lpstr>
      <vt:lpstr>Olie/gas kedelinstallationerne  </vt:lpstr>
      <vt:lpstr>Olie/gas kedelinstallationerne</vt:lpstr>
      <vt:lpstr>Kondenserende oliekedel</vt:lpstr>
      <vt:lpstr>Kondenserende kedel</vt:lpstr>
      <vt:lpstr>Dimensionering</vt:lpstr>
      <vt:lpstr>Virkningsgrader oliekedler</vt:lpstr>
      <vt:lpstr>Dias nummer 9</vt:lpstr>
      <vt:lpstr>www.skrotditoliefyr.dk</vt:lpstr>
      <vt:lpstr>Fjernvarme</vt:lpstr>
      <vt:lpstr>Dias nummer 12</vt:lpstr>
      <vt:lpstr>Besparelse ved konvertering fra olie til fjernvarme: </vt:lpstr>
      <vt:lpstr>Fra olie til fjernvarme</vt:lpstr>
      <vt:lpstr>Yderligere information om fjernvarme</vt:lpstr>
      <vt:lpstr>Varmepumpeanlæg</vt:lpstr>
      <vt:lpstr>Varmepumpeanlæg</vt:lpstr>
      <vt:lpstr>Normeffektfaktor - årsnyttevirkning</vt:lpstr>
      <vt:lpstr>Jordvarmeanlæg</vt:lpstr>
      <vt:lpstr>Varmepumpe med jordvarme </vt:lpstr>
      <vt:lpstr>Fra olie til jordvarme</vt:lpstr>
      <vt:lpstr>Luft-vand varmepumpe</vt:lpstr>
      <vt:lpstr>Luft-vand varmepumpe - udedel</vt:lpstr>
      <vt:lpstr>Luft-vand varmepumpe</vt:lpstr>
      <vt:lpstr>Dias nummer 25</vt:lpstr>
      <vt:lpstr>Luft-luft-varmepumpe </vt:lpstr>
      <vt:lpstr>Yderligere informationer om varmepumper</vt:lpstr>
      <vt:lpstr>Udskiftning af gaskedel</vt:lpstr>
      <vt:lpstr>Besparelse ved ny gaskedel</vt:lpstr>
      <vt:lpstr>Virkningsgrader på kedel</vt:lpstr>
      <vt:lpstr>Solvarme</vt:lpstr>
      <vt:lpstr>Solvarmeanlæg til brugsvand</vt:lpstr>
      <vt:lpstr>Solvarmeanlæg til varmt brugsvand</vt:lpstr>
      <vt:lpstr>Ydeevne i % af optimalt</vt:lpstr>
      <vt:lpstr>Solvarme til brugsvand og opvarmning </vt:lpstr>
      <vt:lpstr>Dimensionering</vt:lpstr>
      <vt:lpstr>Solvarme til varmt brugsvand og opvarmning</vt:lpstr>
      <vt:lpstr>Besparelse kombineret anlæg</vt:lpstr>
      <vt:lpstr>Solceller </vt:lpstr>
      <vt:lpstr>Eksempel på finansiering af solcelleanlæg:</vt:lpstr>
      <vt:lpstr>Effektivitet pr. m²</vt:lpstr>
      <vt:lpstr>Dias nummer 42</vt:lpstr>
      <vt:lpstr>Dias nummer 43</vt:lpstr>
      <vt:lpstr>Dias nummer 44</vt:lpstr>
      <vt:lpstr>Dias nummer 45</vt:lpstr>
      <vt:lpstr>Ventilationsanlæg med varmegenvinding</vt:lpstr>
      <vt:lpstr>Ventilationsanlæg med varmegenvinding </vt:lpstr>
      <vt:lpstr>Ventilation - energibesparelse</vt:lpstr>
      <vt:lpstr>Eksempel på energibesparelse</vt:lpstr>
      <vt:lpstr>Besparelser på varmeinstallationer – fra standardværdikatalog</vt:lpstr>
      <vt:lpstr>Andre besparelser ved varmeanlæg</vt:lpstr>
      <vt:lpstr>Isolering af rør</vt:lpstr>
      <vt:lpstr>Isolering af rør og pumper</vt:lpstr>
      <vt:lpstr>Varmt brugsvand – cirkulationstab</vt:lpstr>
      <vt:lpstr>Varmt brugsvand – cirkulationstab</vt:lpstr>
      <vt:lpstr>Isolering af uisolerede varmeinstallationer</vt:lpstr>
      <vt:lpstr>Hvordan får I mersalg ud af det? </vt:lpstr>
      <vt:lpstr>Opgave 07</vt:lpstr>
      <vt:lpstr>Dias nummer 59</vt:lpstr>
      <vt:lpstr>Dias nummer 60</vt:lpstr>
      <vt:lpstr>Dias nummer 61</vt:lpstr>
    </vt:vector>
  </TitlesOfParts>
  <Company>Teknologisk Institut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Vækst i markedet for energibesparelser</dc:title>
  <dc:creator>Vagn Holk Lauridsen</dc:creator>
  <cp:lastModifiedBy>jhc</cp:lastModifiedBy>
  <cp:revision>534</cp:revision>
  <dcterms:created xsi:type="dcterms:W3CDTF">2009-07-29T13:36:00Z</dcterms:created>
  <dcterms:modified xsi:type="dcterms:W3CDTF">2012-06-22T07:57:22Z</dcterms:modified>
</cp:coreProperties>
</file>