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docx" ContentType="application/vnd.openxmlformats-officedocument.wordprocessingml.document"/>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459" r:id="rId2"/>
    <p:sldId id="433" r:id="rId3"/>
    <p:sldId id="462" r:id="rId4"/>
    <p:sldId id="461" r:id="rId5"/>
    <p:sldId id="434" r:id="rId6"/>
    <p:sldId id="456" r:id="rId7"/>
    <p:sldId id="436" r:id="rId8"/>
    <p:sldId id="376" r:id="rId9"/>
    <p:sldId id="378" r:id="rId10"/>
    <p:sldId id="379" r:id="rId11"/>
    <p:sldId id="380" r:id="rId12"/>
    <p:sldId id="381" r:id="rId13"/>
    <p:sldId id="382" r:id="rId14"/>
    <p:sldId id="437" r:id="rId15"/>
    <p:sldId id="387" r:id="rId16"/>
    <p:sldId id="389" r:id="rId17"/>
    <p:sldId id="388" r:id="rId18"/>
    <p:sldId id="390" r:id="rId19"/>
    <p:sldId id="391" r:id="rId20"/>
    <p:sldId id="392" r:id="rId21"/>
    <p:sldId id="393" r:id="rId22"/>
    <p:sldId id="400" r:id="rId23"/>
    <p:sldId id="438" r:id="rId24"/>
    <p:sldId id="439" r:id="rId25"/>
    <p:sldId id="447" r:id="rId26"/>
    <p:sldId id="449" r:id="rId27"/>
    <p:sldId id="452" r:id="rId28"/>
    <p:sldId id="454" r:id="rId29"/>
    <p:sldId id="455" r:id="rId30"/>
    <p:sldId id="441" r:id="rId31"/>
    <p:sldId id="442" r:id="rId32"/>
    <p:sldId id="443" r:id="rId33"/>
    <p:sldId id="444" r:id="rId34"/>
    <p:sldId id="445" r:id="rId35"/>
    <p:sldId id="446" r:id="rId36"/>
    <p:sldId id="451" r:id="rId37"/>
    <p:sldId id="453" r:id="rId38"/>
  </p:sldIdLst>
  <p:sldSz cx="9144000" cy="6858000" type="screen4x3"/>
  <p:notesSz cx="6797675" cy="9928225"/>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n typografi, intet git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Ingen typografi, tabelgit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4" autoAdjust="0"/>
    <p:restoredTop sz="89604" autoAdjust="0"/>
  </p:normalViewPr>
  <p:slideViewPr>
    <p:cSldViewPr>
      <p:cViewPr>
        <p:scale>
          <a:sx n="100" d="100"/>
          <a:sy n="100" d="100"/>
        </p:scale>
        <p:origin x="-1290" y="-1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46"/>
    </p:cViewPr>
  </p:sorterViewPr>
  <p:notesViewPr>
    <p:cSldViewPr>
      <p:cViewPr varScale="1">
        <p:scale>
          <a:sx n="76" d="100"/>
          <a:sy n="76" d="100"/>
        </p:scale>
        <p:origin x="-2214" y="-108"/>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9E8612C2-79CF-46EE-AEC3-4A71F84D843A}" type="datetimeFigureOut">
              <a:rPr lang="da-DK" smtClean="0"/>
              <a:pPr/>
              <a:t>22-06-2012</a:t>
            </a:fld>
            <a:endParaRPr lang="da-DK"/>
          </a:p>
        </p:txBody>
      </p:sp>
      <p:sp>
        <p:nvSpPr>
          <p:cNvPr id="4" name="Pladsholder til sidefod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5E210849-211F-4C09-BF9A-4691BA08B179}" type="slidenum">
              <a:rPr lang="da-DK" smtClean="0"/>
              <a:pPr/>
              <a:t>‹nr.›</a:t>
            </a:fld>
            <a:endParaRPr lang="da-DK"/>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E6CB31A8-3047-48F9-911E-990725A8583C}" type="datetimeFigureOut">
              <a:rPr lang="da-DK" smtClean="0"/>
              <a:pPr/>
              <a:t>22-06-2012</a:t>
            </a:fld>
            <a:endParaRPr lang="da-DK"/>
          </a:p>
        </p:txBody>
      </p:sp>
      <p:sp>
        <p:nvSpPr>
          <p:cNvPr id="4" name="Pladsholder til diasbilled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7962BB6B-1890-4E9B-BEBC-45809E3717FD}" type="slidenum">
              <a:rPr lang="da-DK" smtClean="0"/>
              <a:pPr/>
              <a:t>‹nr.›</a:t>
            </a:fld>
            <a:endParaRPr lang="da-DK"/>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sz="1200" b="1" kern="1200" dirty="0" smtClean="0">
                <a:solidFill>
                  <a:schemeClr val="tx1"/>
                </a:solidFill>
                <a:latin typeface="+mn-lt"/>
                <a:ea typeface="+mn-ea"/>
                <a:cs typeface="+mn-cs"/>
              </a:rPr>
              <a:t>5. Energipotentiale – lokalisér besparelserne – varmetab i bygningerne</a:t>
            </a:r>
            <a:endParaRPr lang="da-DK" sz="1200" kern="1200" dirty="0" smtClean="0">
              <a:solidFill>
                <a:schemeClr val="tx1"/>
              </a:solidFill>
              <a:latin typeface="+mn-lt"/>
              <a:ea typeface="+mn-ea"/>
              <a:cs typeface="+mn-cs"/>
            </a:endParaRPr>
          </a:p>
          <a:p>
            <a:r>
              <a:rPr lang="da-DK" sz="1200" kern="1200" dirty="0" smtClean="0">
                <a:solidFill>
                  <a:schemeClr val="tx1"/>
                </a:solidFill>
                <a:latin typeface="+mn-lt"/>
                <a:ea typeface="+mn-ea"/>
                <a:cs typeface="+mn-cs"/>
              </a:rPr>
              <a:t>5.1 Stort potentiale </a:t>
            </a:r>
          </a:p>
          <a:p>
            <a:r>
              <a:rPr lang="da-DK" sz="1200" kern="1200" dirty="0" smtClean="0">
                <a:solidFill>
                  <a:schemeClr val="tx1"/>
                </a:solidFill>
                <a:latin typeface="+mn-lt"/>
                <a:ea typeface="+mn-ea"/>
                <a:cs typeface="+mn-cs"/>
              </a:rPr>
              <a:t>Den energirenovering, der gennemføres nu, skal holde i måske 40 år! Derfor er det håndværkerens opgave at tilbyde kunden de energirigtige løsninger. Da det er håndværkeren, som kunden spørger til råds, skal han også være klædt på til at vejlede – ikke bare inden for sit eget arbejdsområde – men han skal også kunne lokalisere store energibesparelser på andre bygningsdele. </a:t>
            </a:r>
          </a:p>
          <a:p>
            <a:r>
              <a:rPr lang="da-DK" sz="1200" kern="1200" dirty="0" smtClean="0">
                <a:solidFill>
                  <a:schemeClr val="tx1"/>
                </a:solidFill>
                <a:latin typeface="+mn-lt"/>
                <a:ea typeface="+mn-ea"/>
                <a:cs typeface="+mn-cs"/>
              </a:rPr>
              <a:t>De huse, der renoveres i dag skal konkurrere med bygningen, der bygges – ikke bare efter det nuværende bygningsreglement, men også efter de kommende bygningsreglementer, som i 2010 medfører 25 % reduktion af energiforbruget, i 2015 15 % og i 2020 75 % af energiforbruget. Dvs. at et hus på 130 m</a:t>
            </a:r>
            <a:r>
              <a:rPr lang="da-DK" sz="1200" kern="1200" baseline="30000" dirty="0" smtClean="0">
                <a:solidFill>
                  <a:schemeClr val="tx1"/>
                </a:solidFill>
                <a:latin typeface="+mn-lt"/>
                <a:ea typeface="+mn-ea"/>
                <a:cs typeface="+mn-cs"/>
              </a:rPr>
              <a:t>2</a:t>
            </a:r>
            <a:r>
              <a:rPr lang="da-DK" sz="1200" kern="1200" dirty="0" smtClean="0">
                <a:solidFill>
                  <a:schemeClr val="tx1"/>
                </a:solidFill>
                <a:latin typeface="+mn-lt"/>
                <a:ea typeface="+mn-ea"/>
                <a:cs typeface="+mn-cs"/>
              </a:rPr>
              <a:t> hus bygget i 2020 må kun bruge 2760 kWh svarende til mindre end 300 liter olie. Se tabel nedenfor. </a:t>
            </a:r>
          </a:p>
          <a:p>
            <a:r>
              <a:rPr lang="da-DK" sz="1200" kern="1200" dirty="0" smtClean="0">
                <a:solidFill>
                  <a:schemeClr val="tx1"/>
                </a:solidFill>
                <a:latin typeface="+mn-lt"/>
                <a:ea typeface="+mn-ea"/>
                <a:cs typeface="+mn-cs"/>
              </a:rPr>
              <a:t> </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2</a:t>
            </a:fld>
            <a:endParaRPr lang="da-DK"/>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sz="1200" b="1" kern="1200" dirty="0" smtClean="0">
                <a:solidFill>
                  <a:schemeClr val="tx1"/>
                </a:solidFill>
                <a:latin typeface="+mn-lt"/>
                <a:ea typeface="+mn-ea"/>
                <a:cs typeface="+mn-cs"/>
              </a:rPr>
              <a:t>Pakkeløsninger</a:t>
            </a:r>
            <a:endParaRPr lang="da-DK" sz="1200" kern="1200" dirty="0" smtClean="0">
              <a:solidFill>
                <a:schemeClr val="tx1"/>
              </a:solidFill>
              <a:latin typeface="+mn-lt"/>
              <a:ea typeface="+mn-ea"/>
              <a:cs typeface="+mn-cs"/>
            </a:endParaRPr>
          </a:p>
          <a:p>
            <a:r>
              <a:rPr lang="da-DK" sz="1200" kern="1200" dirty="0" smtClean="0">
                <a:solidFill>
                  <a:schemeClr val="tx1"/>
                </a:solidFill>
                <a:latin typeface="+mn-lt"/>
                <a:ea typeface="+mn-ea"/>
                <a:cs typeface="+mn-cs"/>
              </a:rPr>
              <a:t>Pakkeløsningerne består af flere energiløsninger, som det kan være hensigtsmæssigt at gennemføre i en sammenhæng. Ligesom tjekskemaerne skal pakkeløsningerne sikre, at alle relevante forbedringer kommer på tale i forbindelse med en given renovering. Hvis tagbelægningen fx skal udskiftes bør man overveje samtidig at gennemføre en efterisolering og tætning af tagkonstruktionen. Udskiftning af tagvinduer, etablering af solvarme- og ventilationsanlæg bør også overvejes. </a:t>
            </a:r>
            <a:r>
              <a:rPr lang="da-DK" sz="1200" kern="1200" dirty="0" err="1" smtClean="0">
                <a:solidFill>
                  <a:schemeClr val="tx1"/>
                </a:solidFill>
                <a:latin typeface="+mn-lt"/>
                <a:ea typeface="+mn-ea"/>
                <a:cs typeface="+mn-cs"/>
              </a:rPr>
              <a:t>Videncenter</a:t>
            </a:r>
            <a:r>
              <a:rPr lang="da-DK" sz="1200" kern="1200" dirty="0" smtClean="0">
                <a:solidFill>
                  <a:schemeClr val="tx1"/>
                </a:solidFill>
                <a:latin typeface="+mn-lt"/>
                <a:ea typeface="+mn-ea"/>
                <a:cs typeface="+mn-cs"/>
              </a:rPr>
              <a:t> for energibesparelser i bygninger har udarbejdet pakkeløsninger på tagkonstruktion og på facaderenovering, og en pakkeløsning på varmeinstallationer er på vej. Se nærmere om pakkeløsninger i kapitel 10. </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23</a:t>
            </a:fld>
            <a:endParaRPr lang="da-DK"/>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sz="1200" b="1" kern="1200" dirty="0" smtClean="0">
                <a:solidFill>
                  <a:schemeClr val="tx1"/>
                </a:solidFill>
                <a:latin typeface="+mn-lt"/>
                <a:ea typeface="+mn-ea"/>
                <a:cs typeface="+mn-cs"/>
              </a:rPr>
              <a:t>Varmetab i danske bygninger</a:t>
            </a:r>
            <a:endParaRPr lang="da-DK" sz="1200" kern="1200" dirty="0" smtClean="0">
              <a:solidFill>
                <a:schemeClr val="tx1"/>
              </a:solidFill>
              <a:latin typeface="+mn-lt"/>
              <a:ea typeface="+mn-ea"/>
              <a:cs typeface="+mn-cs"/>
            </a:endParaRPr>
          </a:p>
          <a:p>
            <a:r>
              <a:rPr lang="da-DK" sz="1200" kern="1200" dirty="0" smtClean="0">
                <a:solidFill>
                  <a:schemeClr val="tx1"/>
                </a:solidFill>
                <a:latin typeface="+mn-lt"/>
                <a:ea typeface="+mn-ea"/>
                <a:cs typeface="+mn-cs"/>
              </a:rPr>
              <a:t>På hvilke bygningsdele findes de store ”energisyndere”? </a:t>
            </a:r>
          </a:p>
          <a:p>
            <a:r>
              <a:rPr lang="da-DK" sz="1200" kern="1200" dirty="0" smtClean="0">
                <a:solidFill>
                  <a:schemeClr val="tx1"/>
                </a:solidFill>
                <a:latin typeface="+mn-lt"/>
                <a:ea typeface="+mn-ea"/>
                <a:cs typeface="+mn-cs"/>
              </a:rPr>
              <a:t>Hvilke bygningsdele har størst mulighed for at give energibesparelser. </a:t>
            </a:r>
          </a:p>
          <a:p>
            <a:r>
              <a:rPr lang="da-DK" sz="1200" kern="1200" dirty="0" smtClean="0">
                <a:solidFill>
                  <a:schemeClr val="tx1"/>
                </a:solidFill>
                <a:latin typeface="+mn-lt"/>
                <a:ea typeface="+mn-ea"/>
                <a:cs typeface="+mn-cs"/>
              </a:rPr>
              <a:t>Det fremgår af skemaerne nedenfor: </a:t>
            </a:r>
            <a:r>
              <a:rPr lang="da-DK" sz="1200" b="1" kern="1200" dirty="0" smtClean="0">
                <a:solidFill>
                  <a:schemeClr val="tx1"/>
                </a:solidFill>
                <a:latin typeface="+mn-lt"/>
                <a:ea typeface="+mn-ea"/>
                <a:cs typeface="+mn-cs"/>
              </a:rPr>
              <a:t>varmetab i danskernes bygninger</a:t>
            </a:r>
            <a:r>
              <a:rPr lang="da-DK" sz="1200" kern="1200" dirty="0" smtClean="0">
                <a:solidFill>
                  <a:schemeClr val="tx1"/>
                </a:solidFill>
                <a:latin typeface="+mn-lt"/>
                <a:ea typeface="+mn-ea"/>
                <a:cs typeface="+mn-cs"/>
              </a:rPr>
              <a:t>. Hér kan du finde varmetab på bygningsdele på tidstypiske bygninger, og sammenligne varmetabet fra dem. </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24</a:t>
            </a:fld>
            <a:endParaRPr lang="da-DK"/>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26</a:t>
            </a:fld>
            <a:endParaRPr lang="da-DK"/>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30</a:t>
            </a:fld>
            <a:endParaRPr lang="da-DK"/>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sz="1200" kern="1200" dirty="0" smtClean="0">
                <a:solidFill>
                  <a:schemeClr val="tx1"/>
                </a:solidFill>
                <a:latin typeface="+mn-lt"/>
                <a:ea typeface="+mn-ea"/>
                <a:cs typeface="+mn-cs"/>
              </a:rPr>
              <a:t>5.2.4</a:t>
            </a:r>
          </a:p>
          <a:p>
            <a:r>
              <a:rPr lang="da-DK" sz="1200" b="1" kern="1200" dirty="0" smtClean="0">
                <a:solidFill>
                  <a:schemeClr val="tx1"/>
                </a:solidFill>
                <a:latin typeface="+mn-lt"/>
                <a:ea typeface="+mn-ea"/>
                <a:cs typeface="+mn-cs"/>
              </a:rPr>
              <a:t>Energimærker</a:t>
            </a:r>
            <a:endParaRPr lang="da-DK" sz="1200" kern="1200" dirty="0" smtClean="0">
              <a:solidFill>
                <a:schemeClr val="tx1"/>
              </a:solidFill>
              <a:latin typeface="+mn-lt"/>
              <a:ea typeface="+mn-ea"/>
              <a:cs typeface="+mn-cs"/>
            </a:endParaRPr>
          </a:p>
          <a:p>
            <a:r>
              <a:rPr lang="da-DK" sz="1200" kern="1200" dirty="0" smtClean="0">
                <a:solidFill>
                  <a:schemeClr val="tx1"/>
                </a:solidFill>
                <a:latin typeface="+mn-lt"/>
                <a:ea typeface="+mn-ea"/>
                <a:cs typeface="+mn-cs"/>
              </a:rPr>
              <a:t>Hvad er en energimærkning</a:t>
            </a:r>
          </a:p>
          <a:p>
            <a:r>
              <a:rPr lang="da-DK" sz="1200" kern="1200" dirty="0" smtClean="0">
                <a:solidFill>
                  <a:schemeClr val="tx1"/>
                </a:solidFill>
                <a:latin typeface="+mn-lt"/>
                <a:ea typeface="+mn-ea"/>
                <a:cs typeface="+mn-cs"/>
              </a:rPr>
              <a:t>I mange tilfælde er bygningen energimærket, og hér kan det være en god idé at bruge 5 minutter på at sætte sig ind i energimærket, og derefter gennemgå mærket med kunden. </a:t>
            </a:r>
          </a:p>
          <a:p>
            <a:r>
              <a:rPr lang="da-DK" sz="1200" kern="1200" dirty="0" smtClean="0">
                <a:solidFill>
                  <a:schemeClr val="tx1"/>
                </a:solidFill>
                <a:latin typeface="+mn-lt"/>
                <a:ea typeface="+mn-ea"/>
                <a:cs typeface="+mn-cs"/>
              </a:rPr>
              <a:t>Energimærket indeholder nemlig både oplysninger om klimaskærmen og installationer, og den indeholder (tjek rentabilitetskrav) anbefalinger til besparelser indenfor begge områder. </a:t>
            </a:r>
          </a:p>
          <a:p>
            <a:r>
              <a:rPr lang="da-DK" sz="1200" kern="1200" dirty="0" smtClean="0">
                <a:solidFill>
                  <a:schemeClr val="tx1"/>
                </a:solidFill>
                <a:latin typeface="+mn-lt"/>
                <a:ea typeface="+mn-ea"/>
                <a:cs typeface="+mn-cs"/>
              </a:rPr>
              <a:t>Energimærkningsordningen har eksisteret siden 1997, og den er udviklet og ændret flere gange siden. I 2006 indførtes den energimærkning, som bruges i dag. </a:t>
            </a:r>
          </a:p>
          <a:p>
            <a:r>
              <a:rPr lang="da-DK" sz="1200" u="sng" kern="1200" dirty="0" smtClean="0">
                <a:solidFill>
                  <a:schemeClr val="tx1"/>
                </a:solidFill>
                <a:latin typeface="+mn-lt"/>
                <a:ea typeface="+mn-ea"/>
                <a:cs typeface="+mn-cs"/>
              </a:rPr>
              <a:t>Hvad er en energimærkning</a:t>
            </a:r>
            <a:endParaRPr lang="da-DK" sz="1200" kern="1200" dirty="0" smtClean="0">
              <a:solidFill>
                <a:schemeClr val="tx1"/>
              </a:solidFill>
              <a:latin typeface="+mn-lt"/>
              <a:ea typeface="+mn-ea"/>
              <a:cs typeface="+mn-cs"/>
            </a:endParaRPr>
          </a:p>
          <a:p>
            <a:r>
              <a:rPr lang="da-DK" sz="1200" kern="1200" dirty="0" smtClean="0">
                <a:solidFill>
                  <a:schemeClr val="tx1"/>
                </a:solidFill>
                <a:latin typeface="+mn-lt"/>
                <a:ea typeface="+mn-ea"/>
                <a:cs typeface="+mn-cs"/>
              </a:rPr>
              <a:t>En energikonsulent gennemgår bygningen for at fastlægge bygningens energibehov, og for at angive besparelsesforslag. </a:t>
            </a:r>
          </a:p>
          <a:p>
            <a:r>
              <a:rPr lang="da-DK" sz="1200" kern="1200" dirty="0" smtClean="0">
                <a:solidFill>
                  <a:schemeClr val="tx1"/>
                </a:solidFill>
                <a:latin typeface="+mn-lt"/>
                <a:ea typeface="+mn-ea"/>
                <a:cs typeface="+mn-cs"/>
              </a:rPr>
              <a:t>Der skelnes mellem: </a:t>
            </a:r>
          </a:p>
          <a:p>
            <a:pPr lvl="0"/>
            <a:r>
              <a:rPr lang="da-DK" sz="1200" kern="1200" dirty="0" smtClean="0">
                <a:solidFill>
                  <a:schemeClr val="tx1"/>
                </a:solidFill>
                <a:latin typeface="+mn-lt"/>
                <a:ea typeface="+mn-ea"/>
                <a:cs typeface="+mn-cs"/>
              </a:rPr>
              <a:t>Det beregnede (standardiserede forbrug)</a:t>
            </a:r>
          </a:p>
          <a:p>
            <a:pPr lvl="0"/>
            <a:r>
              <a:rPr lang="da-DK" sz="1200" kern="1200" dirty="0" smtClean="0">
                <a:solidFill>
                  <a:schemeClr val="tx1"/>
                </a:solidFill>
                <a:latin typeface="+mn-lt"/>
                <a:ea typeface="+mn-ea"/>
                <a:cs typeface="+mn-cs"/>
              </a:rPr>
              <a:t>Det oplyste forbrug</a:t>
            </a:r>
          </a:p>
          <a:p>
            <a:r>
              <a:rPr lang="da-DK" sz="1200" kern="1200" dirty="0" smtClean="0">
                <a:solidFill>
                  <a:schemeClr val="tx1"/>
                </a:solidFill>
                <a:latin typeface="+mn-lt"/>
                <a:ea typeface="+mn-ea"/>
                <a:cs typeface="+mn-cs"/>
              </a:rPr>
              <a:t>Bygningen klassificeres efter dens faktiske energimæssige egenskaber på klimaskærm og installationer, altså uafhængigt af det oplyste forbrug – og dvs. uafhængigt af brugervaner. Dette beregnede forbrug ligger til grund for bedømmelsen af bygningen (bogstav) og energimærkningens anbefalinger. </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31</a:t>
            </a:fld>
            <a:endParaRPr lang="da-DK"/>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sz="1200" b="1" kern="1200" dirty="0" smtClean="0">
                <a:solidFill>
                  <a:schemeClr val="tx1"/>
                </a:solidFill>
                <a:latin typeface="+mn-lt"/>
                <a:ea typeface="+mn-ea"/>
                <a:cs typeface="+mn-cs"/>
              </a:rPr>
              <a:t>5.2 Hvordan finder du energibesparelsespotentialet</a:t>
            </a:r>
            <a:endParaRPr lang="da-DK" sz="1200" kern="1200" dirty="0" smtClean="0">
              <a:solidFill>
                <a:schemeClr val="tx1"/>
              </a:solidFill>
              <a:latin typeface="+mn-lt"/>
              <a:ea typeface="+mn-ea"/>
              <a:cs typeface="+mn-cs"/>
            </a:endParaRPr>
          </a:p>
          <a:p>
            <a:r>
              <a:rPr lang="da-DK" sz="1200" kern="1200" dirty="0" smtClean="0">
                <a:solidFill>
                  <a:schemeClr val="tx1"/>
                </a:solidFill>
                <a:latin typeface="+mn-lt"/>
                <a:ea typeface="+mn-ea"/>
                <a:cs typeface="+mn-cs"/>
              </a:rPr>
              <a:t>Nu har I fundet ud af, hvor meget energi bygningen bruger, og I kan derudfra vurdere, om der er besparelser at hente på boligen. Nu skal I lokalisere de bygningsdele, som har størst mulighed for at give energibesparelser. </a:t>
            </a:r>
          </a:p>
          <a:p>
            <a:r>
              <a:rPr lang="da-DK" sz="1200" b="1" kern="1200" dirty="0" smtClean="0">
                <a:solidFill>
                  <a:schemeClr val="tx1"/>
                </a:solidFill>
                <a:latin typeface="+mn-lt"/>
                <a:ea typeface="+mn-ea"/>
                <a:cs typeface="+mn-cs"/>
              </a:rPr>
              <a:t>Hvor kan man spare?</a:t>
            </a:r>
            <a:endParaRPr lang="da-DK" sz="1200" kern="1200" dirty="0" smtClean="0">
              <a:solidFill>
                <a:schemeClr val="tx1"/>
              </a:solidFill>
              <a:latin typeface="+mn-lt"/>
              <a:ea typeface="+mn-ea"/>
              <a:cs typeface="+mn-cs"/>
            </a:endParaRPr>
          </a:p>
          <a:p>
            <a:r>
              <a:rPr lang="da-DK" sz="1200" kern="1200" dirty="0" smtClean="0">
                <a:solidFill>
                  <a:schemeClr val="tx1"/>
                </a:solidFill>
                <a:latin typeface="+mn-lt"/>
                <a:ea typeface="+mn-ea"/>
                <a:cs typeface="+mn-cs"/>
              </a:rPr>
              <a:t>Hér er metoder til at lokalisere de bygningsdele, som har størst mulighed for at give energibesparelser. På hvilke bygningsdele findes de store ”energisyndere”? </a:t>
            </a:r>
          </a:p>
          <a:p>
            <a:r>
              <a:rPr lang="da-DK" sz="1200" kern="1200" dirty="0" smtClean="0">
                <a:solidFill>
                  <a:schemeClr val="tx1"/>
                </a:solidFill>
                <a:latin typeface="+mn-lt"/>
                <a:ea typeface="+mn-ea"/>
                <a:cs typeface="+mn-cs"/>
              </a:rPr>
              <a:t>Nedenfor henvises til forskellige værktøjer til at lokalisere energibesparelserne:</a:t>
            </a:r>
          </a:p>
          <a:p>
            <a:pPr lvl="0"/>
            <a:r>
              <a:rPr lang="da-DK" sz="1200" kern="1200" dirty="0" smtClean="0">
                <a:solidFill>
                  <a:schemeClr val="tx1"/>
                </a:solidFill>
                <a:latin typeface="+mn-lt"/>
                <a:ea typeface="+mn-ea"/>
                <a:cs typeface="+mn-cs"/>
              </a:rPr>
              <a:t>Tjeklister – hvornår skal bygningsdelen renoveres</a:t>
            </a:r>
          </a:p>
          <a:p>
            <a:pPr lvl="0"/>
            <a:r>
              <a:rPr lang="da-DK" sz="1200" kern="1200" dirty="0" smtClean="0">
                <a:solidFill>
                  <a:schemeClr val="tx1"/>
                </a:solidFill>
                <a:latin typeface="+mn-lt"/>
                <a:ea typeface="+mn-ea"/>
                <a:cs typeface="+mn-cs"/>
              </a:rPr>
              <a:t>Energiløsningerne</a:t>
            </a:r>
          </a:p>
          <a:p>
            <a:pPr lvl="0"/>
            <a:r>
              <a:rPr lang="da-DK" sz="1200" kern="1200" dirty="0" smtClean="0">
                <a:solidFill>
                  <a:schemeClr val="tx1"/>
                </a:solidFill>
                <a:latin typeface="+mn-lt"/>
                <a:ea typeface="+mn-ea"/>
                <a:cs typeface="+mn-cs"/>
              </a:rPr>
              <a:t>Varmetab i danskernes bygninger</a:t>
            </a:r>
          </a:p>
          <a:p>
            <a:pPr lvl="0"/>
            <a:r>
              <a:rPr lang="da-DK" sz="1200" kern="1200" dirty="0" smtClean="0">
                <a:solidFill>
                  <a:schemeClr val="tx1"/>
                </a:solidFill>
                <a:latin typeface="+mn-lt"/>
                <a:ea typeface="+mn-ea"/>
                <a:cs typeface="+mn-cs"/>
              </a:rPr>
              <a:t>Energimærker - tilstandsrapporter</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7</a:t>
            </a:fld>
            <a:endParaRPr lang="da-DK"/>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sz="1200" b="1" kern="1200" dirty="0" smtClean="0">
                <a:solidFill>
                  <a:schemeClr val="tx1"/>
                </a:solidFill>
                <a:latin typeface="+mn-lt"/>
                <a:ea typeface="+mn-ea"/>
                <a:cs typeface="+mn-cs"/>
              </a:rPr>
              <a:t>5.2.1.</a:t>
            </a:r>
            <a:endParaRPr lang="da-DK" sz="1200" kern="1200" dirty="0" smtClean="0">
              <a:solidFill>
                <a:schemeClr val="tx1"/>
              </a:solidFill>
              <a:latin typeface="+mn-lt"/>
              <a:ea typeface="+mn-ea"/>
              <a:cs typeface="+mn-cs"/>
            </a:endParaRPr>
          </a:p>
          <a:p>
            <a:r>
              <a:rPr lang="da-DK" sz="1200" b="1" kern="1200" dirty="0" smtClean="0">
                <a:solidFill>
                  <a:schemeClr val="tx1"/>
                </a:solidFill>
                <a:latin typeface="+mn-lt"/>
                <a:ea typeface="+mn-ea"/>
                <a:cs typeface="+mn-cs"/>
              </a:rPr>
              <a:t>Tjekskemaerne</a:t>
            </a:r>
            <a:r>
              <a:rPr lang="da-DK" sz="1200" kern="1200" dirty="0" smtClean="0">
                <a:solidFill>
                  <a:schemeClr val="tx1"/>
                </a:solidFill>
                <a:latin typeface="+mn-lt"/>
                <a:ea typeface="+mn-ea"/>
                <a:cs typeface="+mn-cs"/>
              </a:rPr>
              <a:t> for hhv. tagkonstruktion, facader eller varmeanlæg sikrer, at du har gennemgået tilstanden af alle relevante bygningsdele med kunden – (og dermed ikke glemmer mulige besparelser.) I tjekskemaet kan du notere de bygningsdele/renoveringer, som du opfordrer kunden til at få tilbud på. </a:t>
            </a:r>
          </a:p>
          <a:p>
            <a:r>
              <a:rPr lang="da-DK" sz="1200" kern="1200" dirty="0" smtClean="0">
                <a:solidFill>
                  <a:schemeClr val="tx1"/>
                </a:solidFill>
                <a:latin typeface="+mn-lt"/>
                <a:ea typeface="+mn-ea"/>
                <a:cs typeface="+mn-cs"/>
              </a:rPr>
              <a:t>Tjekskemaet giver mulighed for, at den håndværker, der har gjort sig notaterne ude ved kunden, evt. overlader tjekskemaet til mester eller den person i firmaet, som står for tilbudsgivning. </a:t>
            </a:r>
          </a:p>
          <a:p>
            <a:r>
              <a:rPr lang="da-DK" sz="1200" kern="1200" dirty="0" smtClean="0">
                <a:solidFill>
                  <a:schemeClr val="tx1"/>
                </a:solidFill>
                <a:latin typeface="+mn-lt"/>
                <a:ea typeface="+mn-ea"/>
                <a:cs typeface="+mn-cs"/>
              </a:rPr>
              <a:t> </a:t>
            </a:r>
          </a:p>
          <a:p>
            <a:r>
              <a:rPr lang="da-DK" sz="1200" kern="1200" dirty="0" smtClean="0">
                <a:solidFill>
                  <a:schemeClr val="tx1"/>
                </a:solidFill>
                <a:latin typeface="+mn-lt"/>
                <a:ea typeface="+mn-ea"/>
                <a:cs typeface="+mn-cs"/>
              </a:rPr>
              <a:t> </a:t>
            </a:r>
          </a:p>
          <a:p>
            <a:r>
              <a:rPr lang="da-DK" sz="1200" kern="1200" dirty="0" smtClean="0">
                <a:solidFill>
                  <a:schemeClr val="tx1"/>
                </a:solidFill>
                <a:latin typeface="+mn-lt"/>
                <a:ea typeface="+mn-ea"/>
                <a:cs typeface="+mn-cs"/>
              </a:rPr>
              <a:t> </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8</a:t>
            </a:fld>
            <a:endParaRPr lang="da-DK"/>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917575" y="776288"/>
            <a:ext cx="4962525" cy="3722687"/>
          </a:xfrm>
        </p:spPr>
      </p:sp>
      <p:sp>
        <p:nvSpPr>
          <p:cNvPr id="3" name="Pladsholder til noter 2"/>
          <p:cNvSpPr>
            <a:spLocks noGrp="1"/>
          </p:cNvSpPr>
          <p:nvPr>
            <p:ph type="body" idx="1"/>
          </p:nvPr>
        </p:nvSpPr>
        <p:spPr/>
        <p:txBody>
          <a:bodyPr>
            <a:normAutofit/>
          </a:bodyPr>
          <a:lstStyle/>
          <a:p>
            <a:endParaRPr lang="da-DK" dirty="0" smtClean="0"/>
          </a:p>
          <a:p>
            <a:r>
              <a:rPr lang="da-DK" dirty="0" smtClean="0"/>
              <a:t>Formålet  med tjekskemaet er at  opbygge en</a:t>
            </a:r>
            <a:r>
              <a:rPr lang="da-DK" baseline="0" dirty="0" smtClean="0"/>
              <a:t> ”</a:t>
            </a:r>
            <a:r>
              <a:rPr lang="da-DK" baseline="0" dirty="0" err="1" smtClean="0"/>
              <a:t>ulvildig</a:t>
            </a:r>
            <a:r>
              <a:rPr lang="da-DK" baseline="0" dirty="0" smtClean="0"/>
              <a:t> samtale situation” mellem håndværker og husejer.</a:t>
            </a:r>
          </a:p>
          <a:p>
            <a:r>
              <a:rPr lang="da-DK" baseline="0" dirty="0" smtClean="0"/>
              <a:t>Ved hjælp af skemaet guides man gennem tagkonstruktionen og ledes hen mod en snak om hvilke muligheder der for energibesparelser i denne bygningsdel og hvad ydelsen kan indeholde i forbindelse med en renovering. </a:t>
            </a:r>
          </a:p>
          <a:p>
            <a:endParaRPr lang="da-DK"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a-DK" baseline="0" dirty="0" smtClean="0"/>
              <a:t>Brug også levetidstabellerne for de enkelte </a:t>
            </a:r>
            <a:r>
              <a:rPr lang="da-DK" baseline="0" dirty="0" err="1" smtClean="0"/>
              <a:t>tagtyper</a:t>
            </a:r>
            <a:endParaRPr lang="da-DK" baseline="0" dirty="0" smtClean="0"/>
          </a:p>
          <a:p>
            <a:endParaRPr lang="da-DK" baseline="0" dirty="0" smtClean="0"/>
          </a:p>
          <a:p>
            <a:r>
              <a:rPr lang="da-DK" baseline="0" dirty="0" smtClean="0"/>
              <a:t>Brug dit kendskab til </a:t>
            </a:r>
            <a:r>
              <a:rPr lang="da-DK" baseline="0" dirty="0" err="1" smtClean="0"/>
              <a:t>videncentrets</a:t>
            </a:r>
            <a:r>
              <a:rPr lang="da-DK" baseline="0" dirty="0" smtClean="0"/>
              <a:t> energiløsninger under samtalen. Dem kommer vi tilbage til. </a:t>
            </a:r>
          </a:p>
          <a:p>
            <a:endParaRPr lang="da-DK" baseline="0" dirty="0" smtClean="0"/>
          </a:p>
          <a:p>
            <a:endParaRPr lang="da-DK" baseline="0" dirty="0" smtClean="0"/>
          </a:p>
          <a:p>
            <a:endParaRPr lang="da-DK" baseline="0" dirty="0" smtClean="0"/>
          </a:p>
          <a:p>
            <a:endParaRPr lang="da-DK" baseline="0" dirty="0" smtClean="0"/>
          </a:p>
          <a:p>
            <a:endParaRPr lang="da-DK" baseline="0" dirty="0" smtClean="0"/>
          </a:p>
          <a:p>
            <a:endParaRPr lang="da-DK" baseline="0" dirty="0" smtClean="0"/>
          </a:p>
          <a:p>
            <a:endParaRPr lang="da-DK" baseline="0" dirty="0" smtClean="0"/>
          </a:p>
          <a:p>
            <a:endParaRPr lang="da-DK" baseline="0" dirty="0" smtClean="0"/>
          </a:p>
          <a:p>
            <a:endParaRPr lang="da-DK" dirty="0" smtClean="0"/>
          </a:p>
        </p:txBody>
      </p:sp>
      <p:sp>
        <p:nvSpPr>
          <p:cNvPr id="4" name="Pladsholder til diasnummer 3"/>
          <p:cNvSpPr>
            <a:spLocks noGrp="1"/>
          </p:cNvSpPr>
          <p:nvPr>
            <p:ph type="sldNum" sz="quarter" idx="10"/>
          </p:nvPr>
        </p:nvSpPr>
        <p:spPr/>
        <p:txBody>
          <a:bodyPr/>
          <a:lstStyle/>
          <a:p>
            <a:fld id="{7962BB6B-1890-4E9B-BEBC-45809E3717FD}" type="slidenum">
              <a:rPr lang="da-DK" smtClean="0"/>
              <a:pPr/>
              <a:t>9</a:t>
            </a:fld>
            <a:endParaRPr lang="da-DK"/>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Bane</a:t>
            </a:r>
            <a:r>
              <a:rPr lang="da-DK" baseline="0" dirty="0" smtClean="0"/>
              <a:t> </a:t>
            </a:r>
            <a:r>
              <a:rPr lang="da-DK" baseline="0" dirty="0" err="1" smtClean="0"/>
              <a:t>Midelhøj</a:t>
            </a:r>
            <a:r>
              <a:rPr lang="da-DK" baseline="0" dirty="0" smtClean="0"/>
              <a:t> – en klassificering af </a:t>
            </a:r>
            <a:r>
              <a:rPr lang="da-DK" baseline="0" dirty="0" err="1" smtClean="0"/>
              <a:t>undertag</a:t>
            </a:r>
            <a:r>
              <a:rPr lang="da-DK" baseline="0" dirty="0" smtClean="0"/>
              <a:t> (ML middel lav – det er dårligere.) </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10</a:t>
            </a:fld>
            <a:endParaRPr lang="da-DK"/>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sz="1200" kern="1200" dirty="0" smtClean="0">
                <a:solidFill>
                  <a:schemeClr val="tx1"/>
                </a:solidFill>
                <a:latin typeface="+mn-lt"/>
                <a:ea typeface="+mn-ea"/>
                <a:cs typeface="+mn-cs"/>
              </a:rPr>
              <a:t> </a:t>
            </a:r>
          </a:p>
          <a:p>
            <a:r>
              <a:rPr lang="da-DK" sz="1200" b="1" kern="1200" dirty="0" smtClean="0">
                <a:solidFill>
                  <a:schemeClr val="tx1"/>
                </a:solidFill>
                <a:latin typeface="+mn-lt"/>
                <a:ea typeface="+mn-ea"/>
                <a:cs typeface="+mn-cs"/>
              </a:rPr>
              <a:t>5.2.2 Energiløsningerne. </a:t>
            </a:r>
            <a:endParaRPr lang="da-DK" sz="1200" kern="1200" dirty="0" smtClean="0">
              <a:solidFill>
                <a:schemeClr val="tx1"/>
              </a:solidFill>
              <a:latin typeface="+mn-lt"/>
              <a:ea typeface="+mn-ea"/>
              <a:cs typeface="+mn-cs"/>
            </a:endParaRPr>
          </a:p>
          <a:p>
            <a:r>
              <a:rPr lang="da-DK" sz="1200" kern="1200" dirty="0" err="1" smtClean="0">
                <a:solidFill>
                  <a:schemeClr val="tx1"/>
                </a:solidFill>
                <a:latin typeface="+mn-lt"/>
                <a:ea typeface="+mn-ea"/>
                <a:cs typeface="+mn-cs"/>
              </a:rPr>
              <a:t>Videncenter</a:t>
            </a:r>
            <a:r>
              <a:rPr lang="da-DK" sz="1200" kern="1200" dirty="0" smtClean="0">
                <a:solidFill>
                  <a:schemeClr val="tx1"/>
                </a:solidFill>
                <a:latin typeface="+mn-lt"/>
                <a:ea typeface="+mn-ea"/>
                <a:cs typeface="+mn-cs"/>
              </a:rPr>
              <a:t> for energibesparelser i bygninger har udarbejdet energiløsninger indenfor alle bygningsdele, som er relevante for parcelhuse fra 60'erne og 70'erne. </a:t>
            </a:r>
          </a:p>
          <a:p>
            <a:r>
              <a:rPr lang="da-DK" sz="1200" kern="1200" dirty="0" smtClean="0">
                <a:solidFill>
                  <a:schemeClr val="tx1"/>
                </a:solidFill>
                <a:latin typeface="+mn-lt"/>
                <a:ea typeface="+mn-ea"/>
                <a:cs typeface="+mn-cs"/>
              </a:rPr>
              <a:t>En energiløsning er et klart defineret og hyppigt forekommende sparetiltag. Løsningen består af anbefalinger til løsningens omfang, grundlag for estimering af energibesparelsen, eksempel på fastsættelse af en skønnet energibesparelse, en tjekliste og en beskrivelse af udførelsen. </a:t>
            </a:r>
          </a:p>
          <a:p>
            <a:r>
              <a:rPr lang="da-DK" sz="1200" kern="1200" dirty="0" smtClean="0">
                <a:solidFill>
                  <a:schemeClr val="tx1"/>
                </a:solidFill>
                <a:latin typeface="+mn-lt"/>
                <a:ea typeface="+mn-ea"/>
                <a:cs typeface="+mn-cs"/>
              </a:rPr>
              <a:t>Energiløsningerne udbygges løbende, og i 2010 planlægges således energiløsninger for etagebyggeri og offentlige bygninger, såsom skoler. </a:t>
            </a:r>
          </a:p>
          <a:p>
            <a:r>
              <a:rPr lang="da-DK" sz="1200" kern="1200" dirty="0" smtClean="0">
                <a:solidFill>
                  <a:schemeClr val="tx1"/>
                </a:solidFill>
                <a:latin typeface="+mn-lt"/>
                <a:ea typeface="+mn-ea"/>
                <a:cs typeface="+mn-cs"/>
              </a:rPr>
              <a:t>Energiløsninger angiver de typiske besparelsespotentialer, og de er basale for metodikken i denne håndbog. Energiløsninger gennemgås grundigt i næste kapitel. </a:t>
            </a:r>
          </a:p>
          <a:p>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14</a:t>
            </a:fld>
            <a:endParaRPr lang="da-DK"/>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Det ses</a:t>
            </a:r>
            <a:r>
              <a:rPr lang="da-DK" baseline="0" dirty="0" smtClean="0"/>
              <a:t> hvor meget der er at spare under forskellige </a:t>
            </a:r>
            <a:r>
              <a:rPr lang="da-DK" baseline="0" dirty="0" err="1" smtClean="0"/>
              <a:t>før-</a:t>
            </a:r>
            <a:r>
              <a:rPr lang="da-DK" baseline="0" dirty="0" smtClean="0"/>
              <a:t> </a:t>
            </a:r>
            <a:r>
              <a:rPr lang="da-DK" baseline="0" dirty="0" err="1" smtClean="0"/>
              <a:t>eftersituationer</a:t>
            </a:r>
            <a:r>
              <a:rPr lang="da-DK" baseline="0" dirty="0" smtClean="0"/>
              <a:t>. </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15</a:t>
            </a:fld>
            <a:endParaRPr lang="da-DK"/>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Tag tung ydervæg frem</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19</a:t>
            </a:fld>
            <a:endParaRPr lang="da-DK"/>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Lad os se på oliekedel</a:t>
            </a:r>
            <a:r>
              <a:rPr lang="da-DK" baseline="0" dirty="0" smtClean="0"/>
              <a:t> – eller på varmepumpe</a:t>
            </a:r>
            <a:endParaRPr lang="da-DK" dirty="0"/>
          </a:p>
        </p:txBody>
      </p:sp>
      <p:sp>
        <p:nvSpPr>
          <p:cNvPr id="4" name="Pladsholder til diasnummer 3"/>
          <p:cNvSpPr>
            <a:spLocks noGrp="1"/>
          </p:cNvSpPr>
          <p:nvPr>
            <p:ph type="sldNum" sz="quarter" idx="10"/>
          </p:nvPr>
        </p:nvSpPr>
        <p:spPr/>
        <p:txBody>
          <a:bodyPr/>
          <a:lstStyle/>
          <a:p>
            <a:fld id="{7962BB6B-1890-4E9B-BEBC-45809E3717FD}" type="slidenum">
              <a:rPr lang="da-DK" smtClean="0"/>
              <a:pPr/>
              <a:t>22</a:t>
            </a:fld>
            <a:endParaRPr lang="da-DK"/>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smtClean="0"/>
              <a:t>Klik for at redigere titeltypografi i masteren</a:t>
            </a:r>
            <a:endParaRPr lang="da-DK"/>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undertiteltypografien i masteren</a:t>
            </a:r>
            <a:endParaRPr lang="da-DK"/>
          </a:p>
        </p:txBody>
      </p:sp>
      <p:sp>
        <p:nvSpPr>
          <p:cNvPr id="4" name="Pladsholder til dato 3"/>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D426A55-DE89-4FB6-9817-28ADB14D15D2}" type="slidenum">
              <a:rPr lang="da-DK" smtClean="0"/>
              <a:pPr/>
              <a:t>‹nr.›</a:t>
            </a:fld>
            <a:endParaRPr lang="da-DK"/>
          </a:p>
        </p:txBody>
      </p:sp>
      <p:pic>
        <p:nvPicPr>
          <p:cNvPr id="7" name="Picture 2"/>
          <p:cNvPicPr>
            <a:picLocks noChangeAspect="1" noChangeArrowheads="1"/>
          </p:cNvPicPr>
          <p:nvPr userDrawn="1"/>
        </p:nvPicPr>
        <p:blipFill>
          <a:blip r:embed="rId2" cstate="print"/>
          <a:srcRect/>
          <a:stretch>
            <a:fillRect/>
          </a:stretch>
        </p:blipFill>
        <p:spPr bwMode="auto">
          <a:xfrm>
            <a:off x="6143625" y="142875"/>
            <a:ext cx="2709863" cy="571500"/>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titeltypografi i masteren</a:t>
            </a:r>
            <a:endParaRPr lang="da-DK"/>
          </a:p>
        </p:txBody>
      </p:sp>
      <p:sp>
        <p:nvSpPr>
          <p:cNvPr id="3" name="Pladsholder til lodret titel 2"/>
          <p:cNvSpPr>
            <a:spLocks noGrp="1"/>
          </p:cNvSpPr>
          <p:nvPr>
            <p:ph type="body" orient="vert" idx="1"/>
          </p:nvPr>
        </p:nvSpPr>
        <p:spPr/>
        <p:txBody>
          <a:bodyPr vert="eaVert"/>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smtClean="0"/>
              <a:t>Klik for at redigere titeltypografi i masteren</a:t>
            </a:r>
            <a:endParaRPr lang="da-DK"/>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lvl1pPr algn="l">
              <a:defRPr sz="4000"/>
            </a:lvl1pPr>
          </a:lstStyle>
          <a:p>
            <a:r>
              <a:rPr lang="da-DK" dirty="0" smtClean="0"/>
              <a:t>Klik for at redigere titeltypografi i masteren</a:t>
            </a:r>
            <a:endParaRPr lang="da-DK" dirty="0"/>
          </a:p>
        </p:txBody>
      </p:sp>
      <p:sp>
        <p:nvSpPr>
          <p:cNvPr id="3" name="Pladsholder til indhold 2"/>
          <p:cNvSpPr>
            <a:spLocks noGrp="1"/>
          </p:cNvSpPr>
          <p:nvPr>
            <p:ph idx="1"/>
          </p:nvPr>
        </p:nvSpPr>
        <p:spPr/>
        <p:txBody>
          <a:bodyPr/>
          <a:lstStyle/>
          <a:p>
            <a:pPr lvl="0"/>
            <a:r>
              <a:rPr lang="da-DK" dirty="0" smtClean="0"/>
              <a:t>Klik for at redigere typografi i masteren</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pic>
        <p:nvPicPr>
          <p:cNvPr id="10" name="Billede 9" descr="E:\Final\Byggeriets Uddannelser logo.gif"/>
          <p:cNvPicPr/>
          <p:nvPr userDrawn="1"/>
        </p:nvPicPr>
        <p:blipFill>
          <a:blip r:embed="rId2" cstate="print"/>
          <a:srcRect/>
          <a:stretch>
            <a:fillRect/>
          </a:stretch>
        </p:blipFill>
        <p:spPr bwMode="auto">
          <a:xfrm>
            <a:off x="0" y="6325795"/>
            <a:ext cx="6000760" cy="532205"/>
          </a:xfrm>
          <a:prstGeom prst="rect">
            <a:avLst/>
          </a:prstGeom>
          <a:noFill/>
          <a:ln w="9525">
            <a:noFill/>
            <a:miter lim="800000"/>
            <a:headEnd/>
            <a:tailEnd/>
          </a:ln>
        </p:spPr>
      </p:pic>
      <p:sp>
        <p:nvSpPr>
          <p:cNvPr id="11" name="Rektangel 10"/>
          <p:cNvSpPr/>
          <p:nvPr userDrawn="1"/>
        </p:nvSpPr>
        <p:spPr>
          <a:xfrm>
            <a:off x="6000760" y="6324600"/>
            <a:ext cx="3143240" cy="533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boks 11"/>
          <p:cNvSpPr txBox="1"/>
          <p:nvPr userDrawn="1"/>
        </p:nvSpPr>
        <p:spPr>
          <a:xfrm>
            <a:off x="6143636" y="6429396"/>
            <a:ext cx="3000364" cy="307777"/>
          </a:xfrm>
          <a:prstGeom prst="rect">
            <a:avLst/>
          </a:prstGeom>
          <a:noFill/>
        </p:spPr>
        <p:txBody>
          <a:bodyPr wrap="square" rtlCol="0">
            <a:spAutoFit/>
          </a:bodyPr>
          <a:lstStyle/>
          <a:p>
            <a:r>
              <a:rPr lang="da-DK" sz="1400" b="1" dirty="0" smtClean="0">
                <a:solidFill>
                  <a:schemeClr val="bg1"/>
                </a:solidFill>
              </a:rPr>
              <a:t>Energioptimering af bygninger 2010</a:t>
            </a:r>
            <a:endParaRPr lang="da-DK" sz="1400" b="1" dirty="0">
              <a:solidFill>
                <a:schemeClr val="bg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smtClean="0"/>
              <a:t>Klik for at redigere titeltypografi i masteren</a:t>
            </a:r>
            <a:endParaRPr lang="da-DK"/>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typografi i masteren</a:t>
            </a:r>
          </a:p>
        </p:txBody>
      </p:sp>
      <p:sp>
        <p:nvSpPr>
          <p:cNvPr id="4" name="Pladsholder til dato 3"/>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diasnummer 5"/>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titeltypografi i masteren</a:t>
            </a:r>
            <a:endParaRPr lang="da-DK"/>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dato 4"/>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smtClean="0"/>
              <a:t>Klik for at redigere titeltypografi i masteren</a:t>
            </a:r>
            <a:endParaRPr lang="da-DK"/>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typografi i masteren</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Klik for at redigere typografi i masteren</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7" name="Pladsholder til dato 6"/>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diasnummer 8"/>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titeltypografi i masteren</a:t>
            </a:r>
            <a:endParaRPr lang="da-DK"/>
          </a:p>
        </p:txBody>
      </p:sp>
      <p:sp>
        <p:nvSpPr>
          <p:cNvPr id="3" name="Pladsholder til dato 2"/>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diasnummer 4"/>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diasnummer 3"/>
          <p:cNvSpPr>
            <a:spLocks noGrp="1"/>
          </p:cNvSpPr>
          <p:nvPr>
            <p:ph type="sldNum" sz="quarter" idx="12"/>
          </p:nvPr>
        </p:nvSpPr>
        <p:spPr/>
        <p:txBody>
          <a:bodyPr/>
          <a:lstStyle/>
          <a:p>
            <a:fld id="{DD426A55-DE89-4FB6-9817-28ADB14D15D2}" type="slidenum">
              <a:rPr lang="da-DK" smtClean="0"/>
              <a:pPr/>
              <a:t>‹nr.›</a:t>
            </a:fld>
            <a:endParaRPr lang="da-DK"/>
          </a:p>
        </p:txBody>
      </p:sp>
      <p:pic>
        <p:nvPicPr>
          <p:cNvPr id="5" name="Billede 4" descr="E:\Final\Byggeriets Uddannelser logo.gif"/>
          <p:cNvPicPr/>
          <p:nvPr userDrawn="1"/>
        </p:nvPicPr>
        <p:blipFill>
          <a:blip r:embed="rId2" cstate="print"/>
          <a:srcRect/>
          <a:stretch>
            <a:fillRect/>
          </a:stretch>
        </p:blipFill>
        <p:spPr bwMode="auto">
          <a:xfrm>
            <a:off x="0" y="6325795"/>
            <a:ext cx="6000760" cy="532205"/>
          </a:xfrm>
          <a:prstGeom prst="rect">
            <a:avLst/>
          </a:prstGeom>
          <a:noFill/>
          <a:ln w="9525">
            <a:noFill/>
            <a:miter lim="800000"/>
            <a:headEnd/>
            <a:tailEnd/>
          </a:ln>
        </p:spPr>
      </p:pic>
      <p:sp>
        <p:nvSpPr>
          <p:cNvPr id="6" name="Rektangel 5"/>
          <p:cNvSpPr/>
          <p:nvPr userDrawn="1"/>
        </p:nvSpPr>
        <p:spPr>
          <a:xfrm>
            <a:off x="6000760" y="6324600"/>
            <a:ext cx="3143240" cy="533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ekstboks 6"/>
          <p:cNvSpPr txBox="1"/>
          <p:nvPr userDrawn="1"/>
        </p:nvSpPr>
        <p:spPr>
          <a:xfrm>
            <a:off x="6143636" y="6429396"/>
            <a:ext cx="3000364" cy="307777"/>
          </a:xfrm>
          <a:prstGeom prst="rect">
            <a:avLst/>
          </a:prstGeom>
          <a:noFill/>
        </p:spPr>
        <p:txBody>
          <a:bodyPr wrap="square" rtlCol="0">
            <a:spAutoFit/>
          </a:bodyPr>
          <a:lstStyle/>
          <a:p>
            <a:r>
              <a:rPr lang="da-DK" sz="1400" b="1" dirty="0" smtClean="0">
                <a:solidFill>
                  <a:schemeClr val="bg1"/>
                </a:solidFill>
              </a:rPr>
              <a:t>Energioptimering af bygninger 2010</a:t>
            </a:r>
            <a:endParaRPr lang="da-DK" sz="1400" b="1" dirty="0">
              <a:solidFill>
                <a:schemeClr val="bg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smtClean="0"/>
              <a:t>Klik for at redigere titeltypografi i masteren</a:t>
            </a:r>
            <a:endParaRPr lang="da-DK"/>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typografi i masteren</a:t>
            </a:r>
          </a:p>
        </p:txBody>
      </p:sp>
      <p:sp>
        <p:nvSpPr>
          <p:cNvPr id="5" name="Pladsholder til dato 4"/>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smtClean="0"/>
              <a:t>Klik for at redigere titeltypografi i masteren</a:t>
            </a:r>
            <a:endParaRPr lang="da-DK"/>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typografi i masteren</a:t>
            </a:r>
          </a:p>
        </p:txBody>
      </p:sp>
      <p:sp>
        <p:nvSpPr>
          <p:cNvPr id="5" name="Pladsholder til dato 4"/>
          <p:cNvSpPr>
            <a:spLocks noGrp="1"/>
          </p:cNvSpPr>
          <p:nvPr>
            <p:ph type="dt" sz="half" idx="10"/>
          </p:nvPr>
        </p:nvSpPr>
        <p:spPr/>
        <p:txBody>
          <a:bodyPr/>
          <a:lstStyle/>
          <a:p>
            <a:fld id="{F586623A-4560-4AC6-B0B5-DFA272D61478}" type="datetimeFigureOut">
              <a:rPr lang="da-DK" smtClean="0"/>
              <a:pPr/>
              <a:t>22-06-2012</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diasnummer 6"/>
          <p:cNvSpPr>
            <a:spLocks noGrp="1"/>
          </p:cNvSpPr>
          <p:nvPr>
            <p:ph type="sldNum" sz="quarter" idx="12"/>
          </p:nvPr>
        </p:nvSpPr>
        <p:spPr/>
        <p:txBody>
          <a:bodyPr/>
          <a:lstStyle/>
          <a:p>
            <a:fld id="{DD426A55-DE89-4FB6-9817-28ADB14D15D2}" type="slidenum">
              <a:rPr lang="da-DK" smtClean="0"/>
              <a:pPr/>
              <a:t>‹nr.›</a:t>
            </a:fld>
            <a:endParaRPr lang="da-DK"/>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smtClean="0"/>
              <a:t>Klik for at redigere titeltypografi i masteren</a:t>
            </a:r>
            <a:endParaRPr lang="da-DK"/>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86623A-4560-4AC6-B0B5-DFA272D61478}" type="datetimeFigureOut">
              <a:rPr lang="da-DK" smtClean="0"/>
              <a:pPr/>
              <a:t>22-06-2012</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426A55-DE89-4FB6-9817-28ADB14D15D2}" type="slidenum">
              <a:rPr lang="da-DK" smtClean="0"/>
              <a:pPr/>
              <a:t>‹nr.›</a:t>
            </a:fld>
            <a:endParaRPr lang="da-DK"/>
          </a:p>
        </p:txBody>
      </p:sp>
      <p:pic>
        <p:nvPicPr>
          <p:cNvPr id="7" name="Billede 6" descr="E:\Final\Byggeriets Uddannelser logo.gif"/>
          <p:cNvPicPr/>
          <p:nvPr userDrawn="1"/>
        </p:nvPicPr>
        <p:blipFill>
          <a:blip r:embed="rId13" cstate="print"/>
          <a:srcRect/>
          <a:stretch>
            <a:fillRect/>
          </a:stretch>
        </p:blipFill>
        <p:spPr bwMode="auto">
          <a:xfrm>
            <a:off x="0" y="6325795"/>
            <a:ext cx="6000760" cy="532205"/>
          </a:xfrm>
          <a:prstGeom prst="rect">
            <a:avLst/>
          </a:prstGeom>
          <a:noFill/>
          <a:ln w="9525">
            <a:noFill/>
            <a:miter lim="800000"/>
            <a:headEnd/>
            <a:tailEnd/>
          </a:ln>
        </p:spPr>
      </p:pic>
      <p:sp>
        <p:nvSpPr>
          <p:cNvPr id="8" name="Rektangel 7"/>
          <p:cNvSpPr/>
          <p:nvPr userDrawn="1"/>
        </p:nvSpPr>
        <p:spPr>
          <a:xfrm>
            <a:off x="6000760" y="6324600"/>
            <a:ext cx="3143240" cy="533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boks 8"/>
          <p:cNvSpPr txBox="1"/>
          <p:nvPr userDrawn="1"/>
        </p:nvSpPr>
        <p:spPr>
          <a:xfrm>
            <a:off x="6143636" y="6429396"/>
            <a:ext cx="3000364" cy="307777"/>
          </a:xfrm>
          <a:prstGeom prst="rect">
            <a:avLst/>
          </a:prstGeom>
          <a:noFill/>
        </p:spPr>
        <p:txBody>
          <a:bodyPr wrap="square" rtlCol="0">
            <a:spAutoFit/>
          </a:bodyPr>
          <a:lstStyle/>
          <a:p>
            <a:r>
              <a:rPr lang="da-DK" sz="1400" b="1" dirty="0" smtClean="0">
                <a:solidFill>
                  <a:schemeClr val="bg1"/>
                </a:solidFill>
              </a:rPr>
              <a:t>Energioptimering af bygninger 2010</a:t>
            </a:r>
            <a:endParaRPr lang="da-DK" sz="1400"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www.byggeriogenergi.d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google.dk/imgres?q=f%C3%A6r%C3%B8sk+flag&amp;hl=da&amp;sa=X&amp;rlz=1W1SKPT_daDK446&amp;biw=1680&amp;bih=801&amp;tbm=isch&amp;prmd=imvns&amp;tbnid=xuBVj6l3FMsv0M:&amp;imgrefurl=http://mgg.dk/dkflag/danske_flag.htm&amp;docid=GqR6aEStXed4hM&amp;imgurl=http://mgg.dk/dkflag/03dk_faroeisland.jpg&amp;w=640&amp;h=442&amp;ei=ooq7TuudN9HLtAai69FP&amp;zoom=1"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google.dk/imgres?q=f%C3%A6r%C3%B8sk+flag&amp;hl=da&amp;sa=X&amp;rlz=1W1SKPT_daDK446&amp;biw=1680&amp;bih=801&amp;tbm=isch&amp;prmd=imvns&amp;tbnid=xuBVj6l3FMsv0M:&amp;imgrefurl=http://mgg.dk/dkflag/danske_flag.htm&amp;docid=GqR6aEStXed4hM&amp;imgurl=http://mgg.dk/dkflag/03dk_faroeisland.jpg&amp;w=640&amp;h=442&amp;ei=ooq7TuudN9HLtAai69FP&amp;zoom=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cid:image007.png@01CAA348.427001D0" TargetMode="External"/><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cid:image008.png@01CAA348.427001D0"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Office_Word-dokument1.doc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kstboks 1"/>
          <p:cNvSpPr txBox="1"/>
          <p:nvPr/>
        </p:nvSpPr>
        <p:spPr>
          <a:xfrm>
            <a:off x="1043608" y="692696"/>
            <a:ext cx="7272808" cy="4154984"/>
          </a:xfrm>
          <a:prstGeom prst="rect">
            <a:avLst/>
          </a:prstGeom>
          <a:noFill/>
        </p:spPr>
        <p:txBody>
          <a:bodyPr wrap="square" rtlCol="0">
            <a:spAutoFit/>
          </a:bodyPr>
          <a:lstStyle/>
          <a:p>
            <a:pPr algn="ctr"/>
            <a:r>
              <a:rPr lang="da-DK" sz="6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Velkommen til anden del af kurset i energioptimering af ældre bygninger</a:t>
            </a:r>
            <a:endParaRPr lang="da-DK" sz="6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42852"/>
            <a:ext cx="8229600" cy="1000132"/>
          </a:xfrm>
        </p:spPr>
        <p:txBody>
          <a:bodyPr/>
          <a:lstStyle/>
          <a:p>
            <a:pPr algn="l"/>
            <a:r>
              <a:rPr lang="da-DK" dirty="0" err="1" smtClean="0"/>
              <a:t>Levetider</a:t>
            </a:r>
            <a:r>
              <a:rPr lang="da-DK" dirty="0" smtClean="0"/>
              <a:t> på tage</a:t>
            </a:r>
            <a:endParaRPr lang="da-DK" dirty="0"/>
          </a:p>
        </p:txBody>
      </p:sp>
      <p:pic>
        <p:nvPicPr>
          <p:cNvPr id="1027" name="Picture 3"/>
          <p:cNvPicPr>
            <a:picLocks noChangeAspect="1" noChangeArrowheads="1"/>
          </p:cNvPicPr>
          <p:nvPr/>
        </p:nvPicPr>
        <p:blipFill>
          <a:blip r:embed="rId3" cstate="print"/>
          <a:srcRect/>
          <a:stretch>
            <a:fillRect/>
          </a:stretch>
        </p:blipFill>
        <p:spPr bwMode="auto">
          <a:xfrm>
            <a:off x="827584" y="908720"/>
            <a:ext cx="4929222" cy="5135778"/>
          </a:xfrm>
          <a:prstGeom prst="rect">
            <a:avLst/>
          </a:prstGeom>
          <a:noFill/>
          <a:ln w="9525">
            <a:noFill/>
            <a:miter lim="800000"/>
            <a:headEnd/>
            <a:tailEnd/>
          </a:ln>
          <a:effectLst/>
        </p:spPr>
      </p:pic>
      <p:sp>
        <p:nvSpPr>
          <p:cNvPr id="4" name="Tekstboks 3"/>
          <p:cNvSpPr txBox="1"/>
          <p:nvPr/>
        </p:nvSpPr>
        <p:spPr>
          <a:xfrm>
            <a:off x="5940152" y="1484784"/>
            <a:ext cx="3203848" cy="584775"/>
          </a:xfrm>
          <a:prstGeom prst="rect">
            <a:avLst/>
          </a:prstGeom>
          <a:noFill/>
        </p:spPr>
        <p:txBody>
          <a:bodyPr wrap="square" rtlCol="0">
            <a:spAutoFit/>
          </a:bodyPr>
          <a:lstStyle/>
          <a:p>
            <a:r>
              <a:rPr lang="da-DK" sz="3200" b="1" dirty="0" smtClean="0">
                <a:solidFill>
                  <a:srgbClr val="0070C0"/>
                </a:solidFill>
              </a:rPr>
              <a:t>Side 32 </a:t>
            </a:r>
            <a:endParaRPr lang="da-DK" sz="3200" b="1"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Ydervægge vinduer og døre</a:t>
            </a:r>
            <a:endParaRPr lang="da-DK" dirty="0"/>
          </a:p>
        </p:txBody>
      </p:sp>
      <p:pic>
        <p:nvPicPr>
          <p:cNvPr id="8194" name="Picture 2"/>
          <p:cNvPicPr>
            <a:picLocks noChangeAspect="1" noChangeArrowheads="1"/>
          </p:cNvPicPr>
          <p:nvPr/>
        </p:nvPicPr>
        <p:blipFill>
          <a:blip r:embed="rId2" cstate="print"/>
          <a:srcRect/>
          <a:stretch>
            <a:fillRect/>
          </a:stretch>
        </p:blipFill>
        <p:spPr bwMode="auto">
          <a:xfrm>
            <a:off x="357158" y="1285860"/>
            <a:ext cx="8607239" cy="4857784"/>
          </a:xfrm>
          <a:prstGeom prst="rect">
            <a:avLst/>
          </a:prstGeom>
          <a:noFill/>
          <a:ln w="9525">
            <a:noFill/>
            <a:miter lim="800000"/>
            <a:headEnd/>
            <a:tailEnd/>
          </a:ln>
        </p:spPr>
      </p:pic>
      <p:sp>
        <p:nvSpPr>
          <p:cNvPr id="4" name="Rektangel 3"/>
          <p:cNvSpPr/>
          <p:nvPr/>
        </p:nvSpPr>
        <p:spPr>
          <a:xfrm>
            <a:off x="827584" y="1412776"/>
            <a:ext cx="4764567" cy="584775"/>
          </a:xfrm>
          <a:prstGeom prst="rect">
            <a:avLst/>
          </a:prstGeom>
        </p:spPr>
        <p:txBody>
          <a:bodyPr wrap="square">
            <a:spAutoFit/>
          </a:bodyPr>
          <a:lstStyle/>
          <a:p>
            <a:r>
              <a:rPr lang="da-DK" sz="3200" b="1" dirty="0" smtClean="0">
                <a:solidFill>
                  <a:srgbClr val="0070C0"/>
                </a:solidFill>
              </a:rPr>
              <a:t>Side 33</a:t>
            </a:r>
            <a:endParaRPr lang="da-DK" sz="3200" b="1" dirty="0">
              <a:solidFill>
                <a:srgbClr val="0070C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l"/>
            <a:r>
              <a:rPr lang="da-DK" dirty="0" err="1" smtClean="0"/>
              <a:t>Levetider</a:t>
            </a:r>
            <a:r>
              <a:rPr lang="da-DK" dirty="0" smtClean="0"/>
              <a:t> på vinduer</a:t>
            </a:r>
            <a:endParaRPr lang="da-DK" dirty="0"/>
          </a:p>
        </p:txBody>
      </p:sp>
      <p:pic>
        <p:nvPicPr>
          <p:cNvPr id="61442" name="Picture 2"/>
          <p:cNvPicPr>
            <a:picLocks noChangeAspect="1" noChangeArrowheads="1"/>
          </p:cNvPicPr>
          <p:nvPr/>
        </p:nvPicPr>
        <p:blipFill>
          <a:blip r:embed="rId2" cstate="print"/>
          <a:srcRect/>
          <a:stretch>
            <a:fillRect/>
          </a:stretch>
        </p:blipFill>
        <p:spPr bwMode="auto">
          <a:xfrm>
            <a:off x="499097" y="1714488"/>
            <a:ext cx="6663703" cy="2805125"/>
          </a:xfrm>
          <a:prstGeom prst="rect">
            <a:avLst/>
          </a:prstGeom>
          <a:noFill/>
          <a:ln w="9525">
            <a:noFill/>
            <a:miter lim="800000"/>
            <a:headEnd/>
            <a:tailEnd/>
          </a:ln>
        </p:spPr>
      </p:pic>
      <p:sp>
        <p:nvSpPr>
          <p:cNvPr id="4" name="Rektangel 3"/>
          <p:cNvSpPr/>
          <p:nvPr/>
        </p:nvSpPr>
        <p:spPr>
          <a:xfrm>
            <a:off x="467544" y="4725144"/>
            <a:ext cx="4542237" cy="584775"/>
          </a:xfrm>
          <a:prstGeom prst="rect">
            <a:avLst/>
          </a:prstGeom>
        </p:spPr>
        <p:txBody>
          <a:bodyPr wrap="square">
            <a:spAutoFit/>
          </a:bodyPr>
          <a:lstStyle/>
          <a:p>
            <a:r>
              <a:rPr lang="da-DK" sz="3200" b="1" dirty="0" smtClean="0">
                <a:solidFill>
                  <a:srgbClr val="0070C0"/>
                </a:solidFill>
              </a:rPr>
              <a:t>Side 33</a:t>
            </a:r>
            <a:endParaRPr lang="da-DK" sz="3200" b="1" dirty="0">
              <a:solidFill>
                <a:srgbClr val="0070C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l"/>
            <a:r>
              <a:rPr lang="da-DK" dirty="0" err="1" smtClean="0"/>
              <a:t>Levetider</a:t>
            </a:r>
            <a:r>
              <a:rPr lang="da-DK" dirty="0" smtClean="0"/>
              <a:t> på facader</a:t>
            </a:r>
            <a:endParaRPr lang="da-DK" dirty="0"/>
          </a:p>
        </p:txBody>
      </p:sp>
      <p:pic>
        <p:nvPicPr>
          <p:cNvPr id="62466" name="Picture 2"/>
          <p:cNvPicPr>
            <a:picLocks noChangeAspect="1" noChangeArrowheads="1"/>
          </p:cNvPicPr>
          <p:nvPr/>
        </p:nvPicPr>
        <p:blipFill>
          <a:blip r:embed="rId2" cstate="print"/>
          <a:srcRect/>
          <a:stretch>
            <a:fillRect/>
          </a:stretch>
        </p:blipFill>
        <p:spPr bwMode="auto">
          <a:xfrm>
            <a:off x="827584" y="1628800"/>
            <a:ext cx="6091262" cy="3459926"/>
          </a:xfrm>
          <a:prstGeom prst="rect">
            <a:avLst/>
          </a:prstGeom>
          <a:noFill/>
          <a:ln w="9525">
            <a:noFill/>
            <a:miter lim="800000"/>
            <a:headEnd/>
            <a:tailEnd/>
          </a:ln>
        </p:spPr>
      </p:pic>
      <p:sp>
        <p:nvSpPr>
          <p:cNvPr id="4" name="Rektangel 3"/>
          <p:cNvSpPr/>
          <p:nvPr/>
        </p:nvSpPr>
        <p:spPr>
          <a:xfrm>
            <a:off x="755576" y="5229200"/>
            <a:ext cx="4794415" cy="584775"/>
          </a:xfrm>
          <a:prstGeom prst="rect">
            <a:avLst/>
          </a:prstGeom>
        </p:spPr>
        <p:txBody>
          <a:bodyPr wrap="square">
            <a:spAutoFit/>
          </a:bodyPr>
          <a:lstStyle/>
          <a:p>
            <a:r>
              <a:rPr lang="da-DK" sz="3200" b="1" dirty="0" smtClean="0">
                <a:solidFill>
                  <a:srgbClr val="0070C0"/>
                </a:solidFill>
              </a:rPr>
              <a:t>Side 33</a:t>
            </a:r>
            <a:endParaRPr lang="da-DK" sz="3200" b="1" dirty="0">
              <a:solidFill>
                <a:srgbClr val="0070C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274042"/>
          </a:xfrm>
        </p:spPr>
        <p:txBody>
          <a:bodyPr/>
          <a:lstStyle/>
          <a:p>
            <a:r>
              <a:rPr lang="da-DK" dirty="0" smtClean="0"/>
              <a:t> </a:t>
            </a:r>
            <a:br>
              <a:rPr lang="da-DK" dirty="0" smtClean="0"/>
            </a:br>
            <a:r>
              <a:rPr lang="da-DK" b="1" dirty="0" smtClean="0"/>
              <a:t>Energiløsningerne. </a:t>
            </a:r>
            <a:endParaRPr lang="da-DK" dirty="0" smtClean="0"/>
          </a:p>
        </p:txBody>
      </p:sp>
      <p:sp>
        <p:nvSpPr>
          <p:cNvPr id="3" name="Pladsholder til indhold 2"/>
          <p:cNvSpPr>
            <a:spLocks noGrp="1"/>
          </p:cNvSpPr>
          <p:nvPr>
            <p:ph idx="1"/>
          </p:nvPr>
        </p:nvSpPr>
        <p:spPr>
          <a:xfrm>
            <a:off x="457200" y="1268760"/>
            <a:ext cx="8229600" cy="4857403"/>
          </a:xfrm>
        </p:spPr>
        <p:txBody>
          <a:bodyPr>
            <a:normAutofit fontScale="62500" lnSpcReduction="20000"/>
          </a:bodyPr>
          <a:lstStyle/>
          <a:p>
            <a:r>
              <a:rPr lang="da-DK" sz="3400" b="1" dirty="0" smtClean="0"/>
              <a:t>Energiløsninger indenfor alle bygningsdele, som er relevante for parcelhuse fra 60'erne og 70'erne. </a:t>
            </a:r>
          </a:p>
          <a:p>
            <a:endParaRPr lang="da-DK" sz="3400" b="1" dirty="0" smtClean="0"/>
          </a:p>
          <a:p>
            <a:r>
              <a:rPr lang="da-DK" sz="3400" b="1" dirty="0" smtClean="0"/>
              <a:t>En energiløsning er et klart defineret og hyppigt forekommende sparetiltag. </a:t>
            </a:r>
          </a:p>
          <a:p>
            <a:endParaRPr lang="da-DK" sz="3400" b="1" dirty="0" smtClean="0"/>
          </a:p>
          <a:p>
            <a:r>
              <a:rPr lang="da-DK" sz="3400" b="1" dirty="0" smtClean="0"/>
              <a:t>Anbefalinger til løsningens omfang og udførelse</a:t>
            </a:r>
          </a:p>
          <a:p>
            <a:r>
              <a:rPr lang="da-DK" sz="3400" b="1" dirty="0" smtClean="0"/>
              <a:t>Energibesparelsens størrelse</a:t>
            </a:r>
          </a:p>
          <a:p>
            <a:endParaRPr lang="da-DK" sz="3400" b="1" dirty="0" smtClean="0"/>
          </a:p>
          <a:p>
            <a:r>
              <a:rPr lang="da-DK" sz="3400" b="1" dirty="0" smtClean="0"/>
              <a:t>Energiløsningerne udbygges løbende</a:t>
            </a:r>
          </a:p>
          <a:p>
            <a:r>
              <a:rPr lang="da-DK" sz="3400" b="1" dirty="0" smtClean="0"/>
              <a:t>Energiløsninger og de er basale for metodikken i denne håndbog. </a:t>
            </a:r>
          </a:p>
          <a:p>
            <a:endParaRPr lang="da-DK" sz="3400" b="1" dirty="0" smtClean="0"/>
          </a:p>
          <a:p>
            <a:r>
              <a:rPr lang="da-DK" sz="3400" b="1" dirty="0" smtClean="0"/>
              <a:t>I dette kapitel gennemgås kun selve energibesparelserne</a:t>
            </a:r>
          </a:p>
          <a:p>
            <a:r>
              <a:rPr lang="da-DK" sz="3400" b="1" dirty="0" smtClean="0"/>
              <a:t>Energiløsninger gennemgås grundigt i </a:t>
            </a:r>
            <a:r>
              <a:rPr lang="da-DK" sz="3400" b="1" dirty="0" smtClean="0">
                <a:solidFill>
                  <a:srgbClr val="0070C0"/>
                </a:solidFill>
              </a:rPr>
              <a:t>Kapitel 6 og 9.  </a:t>
            </a:r>
          </a:p>
          <a:p>
            <a:endParaRPr lang="da-DK"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descr="1a.jpg"/>
          <p:cNvPicPr>
            <a:picLocks noChangeAspect="1"/>
          </p:cNvPicPr>
          <p:nvPr/>
        </p:nvPicPr>
        <p:blipFill>
          <a:blip r:embed="rId3" cstate="print"/>
          <a:stretch>
            <a:fillRect/>
          </a:stretch>
        </p:blipFill>
        <p:spPr>
          <a:xfrm>
            <a:off x="285720" y="3143248"/>
            <a:ext cx="5919532" cy="2791287"/>
          </a:xfrm>
          <a:prstGeom prst="rect">
            <a:avLst/>
          </a:prstGeom>
        </p:spPr>
      </p:pic>
      <p:sp>
        <p:nvSpPr>
          <p:cNvPr id="6" name="Titel 1"/>
          <p:cNvSpPr txBox="1">
            <a:spLocks/>
          </p:cNvSpPr>
          <p:nvPr/>
        </p:nvSpPr>
        <p:spPr>
          <a:xfrm>
            <a:off x="642910" y="714356"/>
            <a:ext cx="5500726" cy="642942"/>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r>
              <a:rPr lang="da-DK" sz="2000" dirty="0" smtClean="0">
                <a:latin typeface="Trebuchet MS" pitchFamily="34" charset="0"/>
                <a:ea typeface="+mj-ea"/>
                <a:cs typeface="+mj-cs"/>
              </a:rPr>
              <a:t>Efterisolering af loft</a:t>
            </a:r>
            <a:endParaRPr kumimoji="0" lang="da-DK" sz="2000" b="0" i="0" u="none" strike="noStrike" kern="1200" cap="none" spc="0" normalizeH="0" baseline="0" noProof="0" dirty="0">
              <a:ln>
                <a:noFill/>
              </a:ln>
              <a:solidFill>
                <a:schemeClr val="tx1"/>
              </a:solidFill>
              <a:effectLst/>
              <a:uLnTx/>
              <a:uFillTx/>
              <a:latin typeface="Trebuchet MS" pitchFamily="34" charset="0"/>
              <a:ea typeface="+mj-ea"/>
              <a:cs typeface="+mj-cs"/>
            </a:endParaRPr>
          </a:p>
        </p:txBody>
      </p:sp>
      <p:sp>
        <p:nvSpPr>
          <p:cNvPr id="5" name="Tekstboks 4"/>
          <p:cNvSpPr txBox="1"/>
          <p:nvPr/>
        </p:nvSpPr>
        <p:spPr>
          <a:xfrm>
            <a:off x="539552" y="1484784"/>
            <a:ext cx="4176464" cy="584775"/>
          </a:xfrm>
          <a:prstGeom prst="rect">
            <a:avLst/>
          </a:prstGeom>
          <a:noFill/>
        </p:spPr>
        <p:txBody>
          <a:bodyPr wrap="square" rtlCol="0">
            <a:spAutoFit/>
          </a:bodyPr>
          <a:lstStyle/>
          <a:p>
            <a:r>
              <a:rPr lang="da-DK" sz="3200" b="1" dirty="0" smtClean="0">
                <a:solidFill>
                  <a:srgbClr val="0070C0"/>
                </a:solidFill>
              </a:rPr>
              <a:t>Kapitel 6, side 69 </a:t>
            </a:r>
            <a:endParaRPr lang="da-DK" sz="3200" b="1" dirty="0">
              <a:solidFill>
                <a:srgbClr val="0070C0"/>
              </a:solidFill>
            </a:endParaRPr>
          </a:p>
        </p:txBody>
      </p:sp>
      <p:pic>
        <p:nvPicPr>
          <p:cNvPr id="17410" name="Picture 2"/>
          <p:cNvPicPr>
            <a:picLocks noChangeAspect="1" noChangeArrowheads="1"/>
          </p:cNvPicPr>
          <p:nvPr/>
        </p:nvPicPr>
        <p:blipFill>
          <a:blip r:embed="rId4" cstate="print"/>
          <a:srcRect/>
          <a:stretch>
            <a:fillRect/>
          </a:stretch>
        </p:blipFill>
        <p:spPr bwMode="auto">
          <a:xfrm>
            <a:off x="4139952" y="260648"/>
            <a:ext cx="4536504" cy="324731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descr="2a.jpg"/>
          <p:cNvPicPr>
            <a:picLocks noChangeAspect="1"/>
          </p:cNvPicPr>
          <p:nvPr/>
        </p:nvPicPr>
        <p:blipFill>
          <a:blip r:embed="rId2" cstate="print"/>
          <a:stretch>
            <a:fillRect/>
          </a:stretch>
        </p:blipFill>
        <p:spPr>
          <a:xfrm>
            <a:off x="214282" y="2571744"/>
            <a:ext cx="4089105" cy="3538922"/>
          </a:xfrm>
          <a:prstGeom prst="rect">
            <a:avLst/>
          </a:prstGeom>
        </p:spPr>
      </p:pic>
      <p:pic>
        <p:nvPicPr>
          <p:cNvPr id="4" name="Billede 3" descr="2.jpg"/>
          <p:cNvPicPr>
            <a:picLocks noChangeAspect="1"/>
          </p:cNvPicPr>
          <p:nvPr/>
        </p:nvPicPr>
        <p:blipFill>
          <a:blip r:embed="rId3" cstate="print"/>
          <a:stretch>
            <a:fillRect/>
          </a:stretch>
        </p:blipFill>
        <p:spPr>
          <a:xfrm>
            <a:off x="2214546" y="571480"/>
            <a:ext cx="6705600" cy="2057400"/>
          </a:xfrm>
          <a:prstGeom prst="rect">
            <a:avLst/>
          </a:prstGeom>
        </p:spPr>
      </p:pic>
      <p:sp>
        <p:nvSpPr>
          <p:cNvPr id="6" name="Titel 1"/>
          <p:cNvSpPr txBox="1">
            <a:spLocks/>
          </p:cNvSpPr>
          <p:nvPr/>
        </p:nvSpPr>
        <p:spPr>
          <a:xfrm>
            <a:off x="214282" y="214290"/>
            <a:ext cx="5500726" cy="642942"/>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r>
              <a:rPr lang="da-DK" sz="2000" dirty="0" smtClean="0">
                <a:latin typeface="Trebuchet MS" pitchFamily="34" charset="0"/>
                <a:ea typeface="+mj-ea"/>
                <a:cs typeface="+mj-cs"/>
              </a:rPr>
              <a:t>Efterisolering af skråvæg og loft til kip</a:t>
            </a:r>
            <a:endParaRPr kumimoji="0" lang="da-DK" sz="2000" b="0" i="0" u="none" strike="noStrike" kern="1200" cap="none" spc="0" normalizeH="0" baseline="0" noProof="0" dirty="0">
              <a:ln>
                <a:noFill/>
              </a:ln>
              <a:solidFill>
                <a:schemeClr val="tx1"/>
              </a:solidFill>
              <a:effectLst/>
              <a:uLnTx/>
              <a:uFillTx/>
              <a:latin typeface="Trebuchet MS" pitchFamily="34" charset="0"/>
              <a:ea typeface="+mj-ea"/>
              <a:cs typeface="+mj-cs"/>
            </a:endParaRPr>
          </a:p>
        </p:txBody>
      </p:sp>
      <p:sp>
        <p:nvSpPr>
          <p:cNvPr id="7" name="Rektangel 6"/>
          <p:cNvSpPr/>
          <p:nvPr/>
        </p:nvSpPr>
        <p:spPr>
          <a:xfrm>
            <a:off x="4211960" y="3244334"/>
            <a:ext cx="4176464" cy="584775"/>
          </a:xfrm>
          <a:prstGeom prst="rect">
            <a:avLst/>
          </a:prstGeom>
        </p:spPr>
        <p:txBody>
          <a:bodyPr wrap="square">
            <a:spAutoFit/>
          </a:bodyPr>
          <a:lstStyle/>
          <a:p>
            <a:r>
              <a:rPr lang="da-DK" sz="3200" b="1" dirty="0" smtClean="0">
                <a:solidFill>
                  <a:srgbClr val="0070C0"/>
                </a:solidFill>
              </a:rPr>
              <a:t>Kapitel 6, side 70 </a:t>
            </a:r>
            <a:endParaRPr lang="da-DK" sz="3200" b="1" dirty="0">
              <a:solidFill>
                <a:srgbClr val="0070C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descr="3.jpg"/>
          <p:cNvPicPr>
            <a:picLocks noChangeAspect="1"/>
          </p:cNvPicPr>
          <p:nvPr/>
        </p:nvPicPr>
        <p:blipFill>
          <a:blip r:embed="rId2" cstate="print"/>
          <a:stretch>
            <a:fillRect/>
          </a:stretch>
        </p:blipFill>
        <p:spPr>
          <a:xfrm>
            <a:off x="2205079" y="500042"/>
            <a:ext cx="6938921" cy="2357454"/>
          </a:xfrm>
          <a:prstGeom prst="rect">
            <a:avLst/>
          </a:prstGeom>
        </p:spPr>
      </p:pic>
      <p:pic>
        <p:nvPicPr>
          <p:cNvPr id="5" name="Billede 4" descr="3a.jpg"/>
          <p:cNvPicPr>
            <a:picLocks noChangeAspect="1"/>
          </p:cNvPicPr>
          <p:nvPr/>
        </p:nvPicPr>
        <p:blipFill>
          <a:blip r:embed="rId3" cstate="print"/>
          <a:stretch>
            <a:fillRect/>
          </a:stretch>
        </p:blipFill>
        <p:spPr>
          <a:xfrm>
            <a:off x="214282" y="2786058"/>
            <a:ext cx="4429156" cy="3447006"/>
          </a:xfrm>
          <a:prstGeom prst="rect">
            <a:avLst/>
          </a:prstGeom>
        </p:spPr>
      </p:pic>
      <p:sp>
        <p:nvSpPr>
          <p:cNvPr id="6" name="Titel 1"/>
          <p:cNvSpPr txBox="1">
            <a:spLocks/>
          </p:cNvSpPr>
          <p:nvPr/>
        </p:nvSpPr>
        <p:spPr>
          <a:xfrm>
            <a:off x="214282" y="214290"/>
            <a:ext cx="5500726" cy="642942"/>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r>
              <a:rPr lang="da-DK" sz="2000" dirty="0" smtClean="0">
                <a:latin typeface="Trebuchet MS" pitchFamily="34" charset="0"/>
                <a:ea typeface="+mj-ea"/>
                <a:cs typeface="+mj-cs"/>
              </a:rPr>
              <a:t>Efterisolering af skunk</a:t>
            </a:r>
            <a:endParaRPr kumimoji="0" lang="da-DK" sz="2000" b="0" i="0" u="none" strike="noStrike" kern="1200" cap="none" spc="0" normalizeH="0" baseline="0" noProof="0" dirty="0">
              <a:ln>
                <a:noFill/>
              </a:ln>
              <a:solidFill>
                <a:schemeClr val="tx1"/>
              </a:solidFill>
              <a:effectLst/>
              <a:uLnTx/>
              <a:uFillTx/>
              <a:latin typeface="Trebuchet MS" pitchFamily="34" charset="0"/>
              <a:ea typeface="+mj-ea"/>
              <a:cs typeface="+mj-cs"/>
            </a:endParaRPr>
          </a:p>
        </p:txBody>
      </p:sp>
      <p:sp>
        <p:nvSpPr>
          <p:cNvPr id="7" name="Rektangel 6"/>
          <p:cNvSpPr/>
          <p:nvPr/>
        </p:nvSpPr>
        <p:spPr>
          <a:xfrm>
            <a:off x="4499992" y="3244334"/>
            <a:ext cx="4248472" cy="584775"/>
          </a:xfrm>
          <a:prstGeom prst="rect">
            <a:avLst/>
          </a:prstGeom>
        </p:spPr>
        <p:txBody>
          <a:bodyPr wrap="square">
            <a:spAutoFit/>
          </a:bodyPr>
          <a:lstStyle/>
          <a:p>
            <a:r>
              <a:rPr lang="da-DK" sz="3200" b="1" dirty="0" smtClean="0">
                <a:solidFill>
                  <a:srgbClr val="0070C0"/>
                </a:solidFill>
              </a:rPr>
              <a:t>Kapitel 6, side 71</a:t>
            </a:r>
            <a:endParaRPr lang="da-DK" sz="3200" b="1" dirty="0">
              <a:solidFill>
                <a:srgbClr val="0070C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22.jpg"/>
          <p:cNvPicPr>
            <a:picLocks noChangeAspect="1"/>
          </p:cNvPicPr>
          <p:nvPr/>
        </p:nvPicPr>
        <p:blipFill>
          <a:blip r:embed="rId2" cstate="print"/>
          <a:stretch>
            <a:fillRect/>
          </a:stretch>
        </p:blipFill>
        <p:spPr>
          <a:xfrm>
            <a:off x="1115568" y="620688"/>
            <a:ext cx="6912864" cy="2392680"/>
          </a:xfrm>
          <a:prstGeom prst="rect">
            <a:avLst/>
          </a:prstGeom>
        </p:spPr>
      </p:pic>
      <p:sp>
        <p:nvSpPr>
          <p:cNvPr id="6" name="Titel 1"/>
          <p:cNvSpPr txBox="1">
            <a:spLocks/>
          </p:cNvSpPr>
          <p:nvPr/>
        </p:nvSpPr>
        <p:spPr>
          <a:xfrm>
            <a:off x="285720" y="214290"/>
            <a:ext cx="5500726" cy="642942"/>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r>
              <a:rPr lang="da-DK" sz="2000" dirty="0" smtClean="0">
                <a:latin typeface="Trebuchet MS" pitchFamily="34" charset="0"/>
                <a:ea typeface="+mj-ea"/>
                <a:cs typeface="+mj-cs"/>
              </a:rPr>
              <a:t>Efterisolering af </a:t>
            </a:r>
            <a:r>
              <a:rPr lang="da-DK" sz="2000" dirty="0" err="1" smtClean="0">
                <a:latin typeface="Trebuchet MS" pitchFamily="34" charset="0"/>
                <a:ea typeface="+mj-ea"/>
                <a:cs typeface="+mj-cs"/>
              </a:rPr>
              <a:t>tagrem</a:t>
            </a:r>
            <a:endParaRPr kumimoji="0" lang="da-DK" sz="2000" b="0" i="0" u="none" strike="noStrike" kern="1200" cap="none" spc="0" normalizeH="0" baseline="0" noProof="0" dirty="0">
              <a:ln>
                <a:noFill/>
              </a:ln>
              <a:solidFill>
                <a:schemeClr val="tx1"/>
              </a:solidFill>
              <a:effectLst/>
              <a:uLnTx/>
              <a:uFillTx/>
              <a:latin typeface="Trebuchet MS" pitchFamily="34" charset="0"/>
              <a:ea typeface="+mj-ea"/>
              <a:cs typeface="+mj-cs"/>
            </a:endParaRPr>
          </a:p>
        </p:txBody>
      </p:sp>
      <p:pic>
        <p:nvPicPr>
          <p:cNvPr id="18434" name="Picture 2"/>
          <p:cNvPicPr>
            <a:picLocks noChangeAspect="1" noChangeArrowheads="1"/>
          </p:cNvPicPr>
          <p:nvPr/>
        </p:nvPicPr>
        <p:blipFill>
          <a:blip r:embed="rId3" cstate="print"/>
          <a:srcRect/>
          <a:stretch>
            <a:fillRect/>
          </a:stretch>
        </p:blipFill>
        <p:spPr bwMode="auto">
          <a:xfrm>
            <a:off x="827584" y="2780928"/>
            <a:ext cx="5040560" cy="3493868"/>
          </a:xfrm>
          <a:prstGeom prst="rect">
            <a:avLst/>
          </a:prstGeom>
          <a:noFill/>
          <a:ln w="9525">
            <a:noFill/>
            <a:miter lim="800000"/>
            <a:headEnd/>
            <a:tailEnd/>
          </a:ln>
        </p:spPr>
      </p:pic>
      <p:sp>
        <p:nvSpPr>
          <p:cNvPr id="9" name="Tekstboks 8"/>
          <p:cNvSpPr txBox="1"/>
          <p:nvPr/>
        </p:nvSpPr>
        <p:spPr>
          <a:xfrm>
            <a:off x="6012160" y="3717032"/>
            <a:ext cx="2808312" cy="1077218"/>
          </a:xfrm>
          <a:prstGeom prst="rect">
            <a:avLst/>
          </a:prstGeom>
          <a:noFill/>
        </p:spPr>
        <p:txBody>
          <a:bodyPr wrap="square" rtlCol="0">
            <a:spAutoFit/>
          </a:bodyPr>
          <a:lstStyle/>
          <a:p>
            <a:r>
              <a:rPr lang="da-DK" sz="3200" dirty="0" smtClean="0">
                <a:solidFill>
                  <a:srgbClr val="00B0F0"/>
                </a:solidFill>
              </a:rPr>
              <a:t>Kapitel  6 side 71 og 72</a:t>
            </a:r>
            <a:endParaRPr lang="da-DK" sz="3200" dirty="0">
              <a:solidFill>
                <a:srgbClr val="00B0F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descr="5.jpg"/>
          <p:cNvPicPr>
            <a:picLocks noChangeAspect="1"/>
          </p:cNvPicPr>
          <p:nvPr/>
        </p:nvPicPr>
        <p:blipFill>
          <a:blip r:embed="rId3" cstate="print"/>
          <a:stretch>
            <a:fillRect/>
          </a:stretch>
        </p:blipFill>
        <p:spPr>
          <a:xfrm>
            <a:off x="3751764" y="1628800"/>
            <a:ext cx="5392236" cy="1614615"/>
          </a:xfrm>
          <a:prstGeom prst="rect">
            <a:avLst/>
          </a:prstGeom>
        </p:spPr>
      </p:pic>
      <p:sp>
        <p:nvSpPr>
          <p:cNvPr id="8" name="Titel 1"/>
          <p:cNvSpPr txBox="1">
            <a:spLocks/>
          </p:cNvSpPr>
          <p:nvPr/>
        </p:nvSpPr>
        <p:spPr>
          <a:xfrm>
            <a:off x="285720" y="285728"/>
            <a:ext cx="5500726" cy="642942"/>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r>
              <a:rPr lang="da-DK" sz="2000" dirty="0" smtClean="0">
                <a:latin typeface="Trebuchet MS" pitchFamily="34" charset="0"/>
                <a:ea typeface="+mj-ea"/>
                <a:cs typeface="+mj-cs"/>
              </a:rPr>
              <a:t>Udvendig efterisolering af tung ydervæg</a:t>
            </a:r>
            <a:endParaRPr kumimoji="0" lang="da-DK" sz="2000" b="0" i="0" u="none" strike="noStrike" kern="1200" cap="none" spc="0" normalizeH="0" baseline="0" noProof="0" dirty="0">
              <a:ln>
                <a:noFill/>
              </a:ln>
              <a:solidFill>
                <a:schemeClr val="tx1"/>
              </a:solidFill>
              <a:effectLst/>
              <a:uLnTx/>
              <a:uFillTx/>
              <a:latin typeface="Trebuchet MS" pitchFamily="34" charset="0"/>
              <a:ea typeface="+mj-ea"/>
              <a:cs typeface="+mj-cs"/>
            </a:endParaRPr>
          </a:p>
        </p:txBody>
      </p:sp>
      <p:sp>
        <p:nvSpPr>
          <p:cNvPr id="7" name="Rektangel 6"/>
          <p:cNvSpPr/>
          <p:nvPr/>
        </p:nvSpPr>
        <p:spPr>
          <a:xfrm>
            <a:off x="5148064" y="4413883"/>
            <a:ext cx="3600400" cy="584775"/>
          </a:xfrm>
          <a:prstGeom prst="rect">
            <a:avLst/>
          </a:prstGeom>
        </p:spPr>
        <p:txBody>
          <a:bodyPr wrap="square">
            <a:spAutoFit/>
          </a:bodyPr>
          <a:lstStyle/>
          <a:p>
            <a:r>
              <a:rPr lang="da-DK" sz="3200" b="1" dirty="0" smtClean="0">
                <a:solidFill>
                  <a:srgbClr val="0070C0"/>
                </a:solidFill>
              </a:rPr>
              <a:t>Kapitel 6, side 73</a:t>
            </a:r>
            <a:endParaRPr lang="da-DK" sz="3200" b="1" dirty="0">
              <a:solidFill>
                <a:srgbClr val="0070C0"/>
              </a:solidFill>
            </a:endParaRPr>
          </a:p>
        </p:txBody>
      </p:sp>
      <p:pic>
        <p:nvPicPr>
          <p:cNvPr id="18434" name="Picture 2"/>
          <p:cNvPicPr>
            <a:picLocks noChangeAspect="1" noChangeArrowheads="1"/>
          </p:cNvPicPr>
          <p:nvPr/>
        </p:nvPicPr>
        <p:blipFill>
          <a:blip r:embed="rId4" cstate="print"/>
          <a:srcRect/>
          <a:stretch>
            <a:fillRect/>
          </a:stretch>
        </p:blipFill>
        <p:spPr bwMode="auto">
          <a:xfrm>
            <a:off x="0" y="1196752"/>
            <a:ext cx="3851920" cy="48245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8596" y="714356"/>
            <a:ext cx="8229600" cy="1214438"/>
          </a:xfrm>
        </p:spPr>
        <p:txBody>
          <a:bodyPr/>
          <a:lstStyle/>
          <a:p>
            <a:r>
              <a:rPr lang="da-DK" b="1" dirty="0" smtClean="0"/>
              <a:t>5. Energipotentiale – lokalisér besparelserne – varmetab i bygningerne</a:t>
            </a:r>
            <a:r>
              <a:rPr lang="da-DK" dirty="0" smtClean="0"/>
              <a:t/>
            </a:r>
            <a:br>
              <a:rPr lang="da-DK" dirty="0" smtClean="0"/>
            </a:br>
            <a:endParaRPr lang="da-DK" dirty="0"/>
          </a:p>
        </p:txBody>
      </p:sp>
      <p:sp>
        <p:nvSpPr>
          <p:cNvPr id="3" name="Pladsholder til indhold 2"/>
          <p:cNvSpPr>
            <a:spLocks noGrp="1"/>
          </p:cNvSpPr>
          <p:nvPr>
            <p:ph idx="1"/>
          </p:nvPr>
        </p:nvSpPr>
        <p:spPr>
          <a:xfrm>
            <a:off x="457200" y="2143116"/>
            <a:ext cx="8229600" cy="3983047"/>
          </a:xfrm>
        </p:spPr>
        <p:txBody>
          <a:bodyPr>
            <a:normAutofit fontScale="85000" lnSpcReduction="10000"/>
          </a:bodyPr>
          <a:lstStyle/>
          <a:p>
            <a:r>
              <a:rPr lang="da-DK" dirty="0" smtClean="0"/>
              <a:t>De huse, der renoveres i dag skal konkurrere med bygningen, der bygges efter de kommende bygningsreglementer </a:t>
            </a:r>
          </a:p>
          <a:p>
            <a:r>
              <a:rPr lang="da-DK" dirty="0" smtClean="0"/>
              <a:t>BR 2010 medfører 25 % reduktion af energiforbruget</a:t>
            </a:r>
          </a:p>
          <a:p>
            <a:r>
              <a:rPr lang="da-DK" dirty="0" smtClean="0"/>
              <a:t>2015 medfører 15 % reduktion af energiforbruget</a:t>
            </a:r>
          </a:p>
          <a:p>
            <a:r>
              <a:rPr lang="da-DK" dirty="0" smtClean="0"/>
              <a:t>2020 medfører 75 % reduktion af energiforbruget. </a:t>
            </a:r>
          </a:p>
          <a:p>
            <a:r>
              <a:rPr lang="da-DK" dirty="0" smtClean="0"/>
              <a:t>Dvs. at et hus på 130 m</a:t>
            </a:r>
            <a:r>
              <a:rPr lang="da-DK" baseline="30000" dirty="0" smtClean="0"/>
              <a:t>2</a:t>
            </a:r>
            <a:r>
              <a:rPr lang="da-DK" dirty="0" smtClean="0"/>
              <a:t> hus bygget i 2020 må kun bruge ca. 4300 kWh svarende til 430 liter olie.</a:t>
            </a:r>
          </a:p>
          <a:p>
            <a:endParaRPr lang="da-DK" dirty="0" smtClean="0"/>
          </a:p>
          <a:p>
            <a:endParaRPr lang="da-DK"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descr="6.jpg"/>
          <p:cNvPicPr>
            <a:picLocks noChangeAspect="1"/>
          </p:cNvPicPr>
          <p:nvPr/>
        </p:nvPicPr>
        <p:blipFill>
          <a:blip r:embed="rId2" cstate="print"/>
          <a:stretch>
            <a:fillRect/>
          </a:stretch>
        </p:blipFill>
        <p:spPr>
          <a:xfrm>
            <a:off x="285720" y="702462"/>
            <a:ext cx="3350176" cy="2263986"/>
          </a:xfrm>
          <a:prstGeom prst="rect">
            <a:avLst/>
          </a:prstGeom>
        </p:spPr>
      </p:pic>
      <p:sp>
        <p:nvSpPr>
          <p:cNvPr id="6" name="Titel 1"/>
          <p:cNvSpPr txBox="1">
            <a:spLocks/>
          </p:cNvSpPr>
          <p:nvPr/>
        </p:nvSpPr>
        <p:spPr>
          <a:xfrm>
            <a:off x="285720" y="285728"/>
            <a:ext cx="3000396" cy="571504"/>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r>
              <a:rPr lang="da-DK" sz="2000" dirty="0" smtClean="0">
                <a:latin typeface="Trebuchet MS" pitchFamily="34" charset="0"/>
                <a:ea typeface="+mj-ea"/>
                <a:cs typeface="+mj-cs"/>
              </a:rPr>
              <a:t>Udskiftning af vinduer</a:t>
            </a:r>
            <a:endParaRPr kumimoji="0" lang="da-DK" sz="2000" b="0" i="0" u="none" strike="noStrike" kern="1200" cap="none" spc="0" normalizeH="0" baseline="0" noProof="0" dirty="0">
              <a:ln>
                <a:noFill/>
              </a:ln>
              <a:solidFill>
                <a:schemeClr val="tx1"/>
              </a:solidFill>
              <a:effectLst/>
              <a:uLnTx/>
              <a:uFillTx/>
              <a:latin typeface="Trebuchet MS" pitchFamily="34" charset="0"/>
              <a:ea typeface="+mj-ea"/>
              <a:cs typeface="+mj-cs"/>
            </a:endParaRPr>
          </a:p>
        </p:txBody>
      </p:sp>
      <p:pic>
        <p:nvPicPr>
          <p:cNvPr id="19460" name="Picture 4"/>
          <p:cNvPicPr>
            <a:picLocks noChangeAspect="1" noChangeArrowheads="1"/>
          </p:cNvPicPr>
          <p:nvPr/>
        </p:nvPicPr>
        <p:blipFill>
          <a:blip r:embed="rId3" cstate="print"/>
          <a:srcRect/>
          <a:stretch>
            <a:fillRect/>
          </a:stretch>
        </p:blipFill>
        <p:spPr bwMode="auto">
          <a:xfrm>
            <a:off x="436393" y="2924944"/>
            <a:ext cx="8271215" cy="3609828"/>
          </a:xfrm>
          <a:prstGeom prst="rect">
            <a:avLst/>
          </a:prstGeom>
          <a:noFill/>
          <a:ln w="9525">
            <a:noFill/>
            <a:miter lim="800000"/>
            <a:headEnd/>
            <a:tailEnd/>
          </a:ln>
        </p:spPr>
      </p:pic>
      <p:sp>
        <p:nvSpPr>
          <p:cNvPr id="8" name="Rektangel 7"/>
          <p:cNvSpPr/>
          <p:nvPr/>
        </p:nvSpPr>
        <p:spPr>
          <a:xfrm>
            <a:off x="5436096" y="1844824"/>
            <a:ext cx="3384376" cy="584775"/>
          </a:xfrm>
          <a:prstGeom prst="rect">
            <a:avLst/>
          </a:prstGeom>
        </p:spPr>
        <p:txBody>
          <a:bodyPr wrap="square">
            <a:spAutoFit/>
          </a:bodyPr>
          <a:lstStyle/>
          <a:p>
            <a:r>
              <a:rPr lang="da-DK" sz="3200" b="1" dirty="0" smtClean="0">
                <a:solidFill>
                  <a:srgbClr val="0070C0"/>
                </a:solidFill>
              </a:rPr>
              <a:t>Kapitel 6, side 76</a:t>
            </a:r>
            <a:endParaRPr lang="da-DK" sz="3200" b="1" dirty="0">
              <a:solidFill>
                <a:srgbClr val="0070C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descr="7.jpg"/>
          <p:cNvPicPr>
            <a:picLocks noChangeAspect="1"/>
          </p:cNvPicPr>
          <p:nvPr/>
        </p:nvPicPr>
        <p:blipFill>
          <a:blip r:embed="rId2" cstate="print"/>
          <a:stretch>
            <a:fillRect/>
          </a:stretch>
        </p:blipFill>
        <p:spPr>
          <a:xfrm>
            <a:off x="4932040" y="620688"/>
            <a:ext cx="3786214" cy="2592363"/>
          </a:xfrm>
          <a:prstGeom prst="rect">
            <a:avLst/>
          </a:prstGeom>
        </p:spPr>
      </p:pic>
      <p:sp>
        <p:nvSpPr>
          <p:cNvPr id="6" name="Titel 1"/>
          <p:cNvSpPr txBox="1">
            <a:spLocks/>
          </p:cNvSpPr>
          <p:nvPr/>
        </p:nvSpPr>
        <p:spPr>
          <a:xfrm>
            <a:off x="642910" y="714356"/>
            <a:ext cx="5500726" cy="642942"/>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r>
              <a:rPr lang="da-DK" sz="2000" dirty="0" smtClean="0">
                <a:latin typeface="Trebuchet MS" pitchFamily="34" charset="0"/>
                <a:ea typeface="+mj-ea"/>
                <a:cs typeface="+mj-cs"/>
              </a:rPr>
              <a:t>Udskiftning af termoruder</a:t>
            </a:r>
            <a:endParaRPr kumimoji="0" lang="da-DK" sz="2000" b="0" i="0" u="none" strike="noStrike" kern="1200" cap="none" spc="0" normalizeH="0" baseline="0" noProof="0" dirty="0">
              <a:ln>
                <a:noFill/>
              </a:ln>
              <a:solidFill>
                <a:schemeClr val="tx1"/>
              </a:solidFill>
              <a:effectLst/>
              <a:uLnTx/>
              <a:uFillTx/>
              <a:latin typeface="Trebuchet MS" pitchFamily="34" charset="0"/>
              <a:ea typeface="+mj-ea"/>
              <a:cs typeface="+mj-cs"/>
            </a:endParaRPr>
          </a:p>
        </p:txBody>
      </p:sp>
      <p:pic>
        <p:nvPicPr>
          <p:cNvPr id="20482" name="Picture 2"/>
          <p:cNvPicPr>
            <a:picLocks noChangeAspect="1" noChangeArrowheads="1"/>
          </p:cNvPicPr>
          <p:nvPr/>
        </p:nvPicPr>
        <p:blipFill>
          <a:blip r:embed="rId3" cstate="print"/>
          <a:srcRect/>
          <a:stretch>
            <a:fillRect/>
          </a:stretch>
        </p:blipFill>
        <p:spPr bwMode="auto">
          <a:xfrm>
            <a:off x="827584" y="2852936"/>
            <a:ext cx="4968552" cy="3337088"/>
          </a:xfrm>
          <a:prstGeom prst="rect">
            <a:avLst/>
          </a:prstGeom>
          <a:noFill/>
          <a:ln w="9525">
            <a:noFill/>
            <a:miter lim="800000"/>
            <a:headEnd/>
            <a:tailEnd/>
          </a:ln>
        </p:spPr>
      </p:pic>
      <p:sp>
        <p:nvSpPr>
          <p:cNvPr id="5" name="Rektangel 4"/>
          <p:cNvSpPr/>
          <p:nvPr/>
        </p:nvSpPr>
        <p:spPr>
          <a:xfrm>
            <a:off x="611560" y="1340768"/>
            <a:ext cx="6130169" cy="584775"/>
          </a:xfrm>
          <a:prstGeom prst="rect">
            <a:avLst/>
          </a:prstGeom>
        </p:spPr>
        <p:txBody>
          <a:bodyPr wrap="square">
            <a:spAutoFit/>
          </a:bodyPr>
          <a:lstStyle/>
          <a:p>
            <a:r>
              <a:rPr lang="da-DK" sz="3200" b="1" dirty="0" smtClean="0">
                <a:solidFill>
                  <a:srgbClr val="0070C0"/>
                </a:solidFill>
              </a:rPr>
              <a:t>Kapitel 6, side 77</a:t>
            </a:r>
            <a:endParaRPr lang="da-DK" sz="3200" b="1" dirty="0">
              <a:solidFill>
                <a:srgbClr val="0070C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dirty="0"/>
          </a:p>
        </p:txBody>
      </p:sp>
      <p:sp>
        <p:nvSpPr>
          <p:cNvPr id="3" name="Pladsholder til indhold 2"/>
          <p:cNvSpPr>
            <a:spLocks noGrp="1"/>
          </p:cNvSpPr>
          <p:nvPr>
            <p:ph idx="1"/>
          </p:nvPr>
        </p:nvSpPr>
        <p:spPr/>
        <p:txBody>
          <a:bodyPr/>
          <a:lstStyle/>
          <a:p>
            <a:pPr algn="ctr">
              <a:buNone/>
            </a:pPr>
            <a:r>
              <a:rPr lang="da-DK" b="1" dirty="0" smtClean="0"/>
              <a:t>I finder energiløsningerne i  kapitel 6 og 9</a:t>
            </a:r>
          </a:p>
          <a:p>
            <a:pPr>
              <a:buNone/>
            </a:pPr>
            <a:endParaRPr lang="da-DK" dirty="0" smtClean="0"/>
          </a:p>
          <a:p>
            <a:pPr>
              <a:buNone/>
            </a:pPr>
            <a:endParaRPr lang="da-DK" dirty="0" smtClean="0"/>
          </a:p>
          <a:p>
            <a:pPr algn="ctr">
              <a:buNone/>
            </a:pPr>
            <a:r>
              <a:rPr lang="da-DK" b="1" dirty="0" smtClean="0"/>
              <a:t>Eller på:</a:t>
            </a:r>
          </a:p>
          <a:p>
            <a:pPr algn="ctr">
              <a:buNone/>
            </a:pPr>
            <a:endParaRPr lang="da-DK" b="1" dirty="0" smtClean="0"/>
          </a:p>
          <a:p>
            <a:pPr algn="ctr">
              <a:buNone/>
            </a:pPr>
            <a:r>
              <a:rPr lang="da-DK" dirty="0" smtClean="0">
                <a:hlinkClick r:id="rId3"/>
              </a:rPr>
              <a:t> </a:t>
            </a:r>
            <a:r>
              <a:rPr lang="da-DK" dirty="0" err="1" smtClean="0">
                <a:hlinkClick r:id="rId3"/>
              </a:rPr>
              <a:t>www.byggeriogenergi.dk</a:t>
            </a:r>
            <a:endParaRPr lang="da-DK" dirty="0" smtClean="0"/>
          </a:p>
          <a:p>
            <a:endParaRPr lang="da-DK" dirty="0" smtClean="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Pakkeløsninger</a:t>
            </a:r>
            <a:r>
              <a:rPr lang="da-DK" dirty="0" smtClean="0"/>
              <a:t/>
            </a:r>
            <a:br>
              <a:rPr lang="da-DK" dirty="0" smtClean="0"/>
            </a:br>
            <a:endParaRPr lang="da-DK" dirty="0"/>
          </a:p>
        </p:txBody>
      </p:sp>
      <p:sp>
        <p:nvSpPr>
          <p:cNvPr id="3" name="Pladsholder til indhold 2"/>
          <p:cNvSpPr>
            <a:spLocks noGrp="1"/>
          </p:cNvSpPr>
          <p:nvPr>
            <p:ph idx="1"/>
          </p:nvPr>
        </p:nvSpPr>
        <p:spPr>
          <a:xfrm>
            <a:off x="457200" y="908720"/>
            <a:ext cx="8229600" cy="5217443"/>
          </a:xfrm>
        </p:spPr>
        <p:txBody>
          <a:bodyPr>
            <a:normAutofit fontScale="92500" lnSpcReduction="20000"/>
          </a:bodyPr>
          <a:lstStyle/>
          <a:p>
            <a:r>
              <a:rPr lang="da-DK" dirty="0" smtClean="0"/>
              <a:t>Pakkeløsningerne består af flere energiløsninger, som det kan være hensigtsmæssigt at gennemføre i en sammenhæng. </a:t>
            </a:r>
          </a:p>
          <a:p>
            <a:r>
              <a:rPr lang="da-DK" dirty="0" smtClean="0"/>
              <a:t>Pakkeløsningerne sikrer, at alle relevante forbedringer kommer på tale i forbindelse med en given renovering. </a:t>
            </a:r>
          </a:p>
          <a:p>
            <a:r>
              <a:rPr lang="da-DK" dirty="0" smtClean="0"/>
              <a:t>Hvis tagbelægningen fx skal udskiftes bør man overveje samtidig at gennemføre en efterisolering og tætning af tagkonstruktionen. Ventilationsanlæg bør også overvejes.</a:t>
            </a:r>
          </a:p>
          <a:p>
            <a:endParaRPr lang="da-DK" dirty="0" smtClean="0"/>
          </a:p>
          <a:p>
            <a:r>
              <a:rPr lang="da-DK" dirty="0" smtClean="0"/>
              <a:t>Se eks. på pakkeløsning i </a:t>
            </a:r>
            <a:r>
              <a:rPr lang="da-DK" b="1" dirty="0" smtClean="0">
                <a:solidFill>
                  <a:srgbClr val="0070C0"/>
                </a:solidFill>
              </a:rPr>
              <a:t>Kapitel 10 side 144 og frem. </a:t>
            </a:r>
          </a:p>
          <a:p>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Varmetab i danske bygninger</a:t>
            </a:r>
            <a:endParaRPr lang="da-DK" dirty="0" smtClean="0"/>
          </a:p>
        </p:txBody>
      </p:sp>
      <p:sp>
        <p:nvSpPr>
          <p:cNvPr id="3" name="Pladsholder til indhold 2"/>
          <p:cNvSpPr>
            <a:spLocks noGrp="1"/>
          </p:cNvSpPr>
          <p:nvPr>
            <p:ph idx="1"/>
          </p:nvPr>
        </p:nvSpPr>
        <p:spPr>
          <a:xfrm>
            <a:off x="457200" y="1600201"/>
            <a:ext cx="8229600" cy="2471741"/>
          </a:xfrm>
        </p:spPr>
        <p:txBody>
          <a:bodyPr>
            <a:normAutofit fontScale="77500" lnSpcReduction="20000"/>
          </a:bodyPr>
          <a:lstStyle/>
          <a:p>
            <a:r>
              <a:rPr lang="da-DK" dirty="0" smtClean="0"/>
              <a:t>På hvilke bygningsdele findes de store ”energisyndere”? </a:t>
            </a:r>
          </a:p>
          <a:p>
            <a:r>
              <a:rPr lang="da-DK" dirty="0" smtClean="0"/>
              <a:t>Hvilke bygningsdele har størst mulighed for at give energibesparelser. </a:t>
            </a:r>
          </a:p>
          <a:p>
            <a:r>
              <a:rPr lang="da-DK" dirty="0" smtClean="0"/>
              <a:t>Det fremgår af skemaerne nedenfor: </a:t>
            </a:r>
            <a:r>
              <a:rPr lang="da-DK" b="1" dirty="0" smtClean="0"/>
              <a:t>varmetab i danskernes bygninger</a:t>
            </a:r>
            <a:r>
              <a:rPr lang="da-DK" dirty="0" smtClean="0"/>
              <a:t>. </a:t>
            </a:r>
          </a:p>
          <a:p>
            <a:r>
              <a:rPr lang="da-DK" dirty="0" smtClean="0"/>
              <a:t>Hér kan du finde varmetab på bygningsdele på tidstypiske bygninger, og sammenligne varmetabet fra dem. </a:t>
            </a:r>
          </a:p>
          <a:p>
            <a:endParaRPr lang="da-DK" dirty="0"/>
          </a:p>
        </p:txBody>
      </p:sp>
      <p:pic>
        <p:nvPicPr>
          <p:cNvPr id="4" name="Billede 3" descr="Byhus 1900 4"/>
          <p:cNvPicPr/>
          <p:nvPr/>
        </p:nvPicPr>
        <p:blipFill>
          <a:blip r:embed="rId3" cstate="print"/>
          <a:srcRect/>
          <a:stretch>
            <a:fillRect/>
          </a:stretch>
        </p:blipFill>
        <p:spPr bwMode="auto">
          <a:xfrm>
            <a:off x="5715008" y="4143380"/>
            <a:ext cx="2933704" cy="207169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indhold 2"/>
          <p:cNvSpPr>
            <a:spLocks noGrp="1"/>
          </p:cNvSpPr>
          <p:nvPr>
            <p:ph idx="1"/>
          </p:nvPr>
        </p:nvSpPr>
        <p:spPr/>
        <p:txBody>
          <a:bodyPr>
            <a:normAutofit fontScale="77500" lnSpcReduction="20000"/>
          </a:bodyPr>
          <a:lstStyle/>
          <a:p>
            <a:r>
              <a:rPr lang="da-DK" dirty="0" smtClean="0"/>
              <a:t>Følgende tidstypiske huse vises i det følgende:</a:t>
            </a:r>
          </a:p>
          <a:p>
            <a:pPr lvl="0"/>
            <a:r>
              <a:rPr lang="da-DK" b="1" dirty="0" smtClean="0"/>
              <a:t>HUSE FRA 1900-TALLET – DET LILLE BYHUS OG BYGGEFORENINGSHUSET</a:t>
            </a:r>
            <a:endParaRPr lang="da-DK" dirty="0" smtClean="0"/>
          </a:p>
          <a:p>
            <a:pPr lvl="0"/>
            <a:r>
              <a:rPr lang="da-DK" b="1" dirty="0" smtClean="0"/>
              <a:t>HUSE FRA 1920’ERNE - BYGMESTERHUSE</a:t>
            </a:r>
            <a:endParaRPr lang="da-DK" dirty="0" smtClean="0"/>
          </a:p>
          <a:p>
            <a:pPr lvl="0"/>
            <a:r>
              <a:rPr lang="da-DK" b="1" dirty="0" smtClean="0"/>
              <a:t>HUSE FRA 1930’ERNE – BUNGALOWS</a:t>
            </a:r>
            <a:endParaRPr lang="da-DK" dirty="0" smtClean="0"/>
          </a:p>
          <a:p>
            <a:pPr lvl="0"/>
            <a:r>
              <a:rPr lang="da-DK" b="1" dirty="0" smtClean="0"/>
              <a:t>HUSE FRA 1940’ERNE – STATSLÅNSHUSE MV.</a:t>
            </a:r>
            <a:endParaRPr lang="da-DK" dirty="0" smtClean="0"/>
          </a:p>
          <a:p>
            <a:pPr lvl="0"/>
            <a:r>
              <a:rPr lang="da-DK" b="1" dirty="0" smtClean="0"/>
              <a:t>HUSE FRA 1950’ERNE – DEN LILLE HAVEBOLIG – RÆKKE / KÆDEHUSE I 1 PLAN</a:t>
            </a:r>
            <a:endParaRPr lang="da-DK" dirty="0" smtClean="0"/>
          </a:p>
          <a:p>
            <a:pPr lvl="0"/>
            <a:r>
              <a:rPr lang="da-DK" b="1" dirty="0" smtClean="0"/>
              <a:t>HUSE FRA 1960’ERNE – TYPEHUSE</a:t>
            </a:r>
            <a:endParaRPr lang="da-DK" dirty="0" smtClean="0"/>
          </a:p>
          <a:p>
            <a:pPr lvl="0"/>
            <a:r>
              <a:rPr lang="da-DK" b="1" dirty="0" smtClean="0"/>
              <a:t>HUSE FRA 1970’ERNE – ELEMENT-TYPEHUSE</a:t>
            </a:r>
            <a:endParaRPr lang="da-DK" dirty="0" smtClean="0"/>
          </a:p>
          <a:p>
            <a:pPr lvl="0"/>
            <a:r>
              <a:rPr lang="da-DK" b="1" dirty="0" smtClean="0"/>
              <a:t>HUSE FRA 1980’ERNE – GODT ISOLEREDE HUSE</a:t>
            </a:r>
            <a:endParaRPr lang="da-DK" dirty="0" smtClean="0"/>
          </a:p>
          <a:p>
            <a:pPr lvl="0"/>
            <a:r>
              <a:rPr lang="da-DK" b="1" dirty="0" smtClean="0"/>
              <a:t>HUSE FRA 1990’ERNE – GODT ISOLEREDE HUSE</a:t>
            </a:r>
            <a:endParaRPr lang="da-DK" dirty="0" smtClean="0"/>
          </a:p>
          <a:p>
            <a:endParaRPr lang="da-DK" dirty="0"/>
          </a:p>
        </p:txBody>
      </p:sp>
      <p:sp>
        <p:nvSpPr>
          <p:cNvPr id="4" name="Tekstboks 3"/>
          <p:cNvSpPr txBox="1"/>
          <p:nvPr/>
        </p:nvSpPr>
        <p:spPr>
          <a:xfrm>
            <a:off x="3635896" y="548680"/>
            <a:ext cx="4752528" cy="584775"/>
          </a:xfrm>
          <a:prstGeom prst="rect">
            <a:avLst/>
          </a:prstGeom>
          <a:noFill/>
        </p:spPr>
        <p:txBody>
          <a:bodyPr wrap="square" rtlCol="0">
            <a:spAutoFit/>
          </a:bodyPr>
          <a:lstStyle/>
          <a:p>
            <a:r>
              <a:rPr lang="da-DK" sz="3200" b="1" dirty="0" smtClean="0">
                <a:solidFill>
                  <a:srgbClr val="0070C0"/>
                </a:solidFill>
              </a:rPr>
              <a:t>Kapitel 5, side 39 og frem</a:t>
            </a:r>
            <a:endParaRPr lang="da-DK" sz="3200" b="1"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dirty="0"/>
          </a:p>
        </p:txBody>
      </p:sp>
      <p:sp>
        <p:nvSpPr>
          <p:cNvPr id="3" name="Pladsholder til indhold 2"/>
          <p:cNvSpPr>
            <a:spLocks noGrp="1"/>
          </p:cNvSpPr>
          <p:nvPr>
            <p:ph idx="1"/>
          </p:nvPr>
        </p:nvSpPr>
        <p:spPr/>
        <p:txBody>
          <a:bodyPr/>
          <a:lstStyle/>
          <a:p>
            <a:r>
              <a:rPr lang="da-DK" dirty="0" smtClean="0"/>
              <a:t>Tommelfingerregel </a:t>
            </a:r>
          </a:p>
          <a:p>
            <a:r>
              <a:rPr lang="da-DK" dirty="0" smtClean="0"/>
              <a:t>Årligt energiforbrug gennem 1 m</a:t>
            </a:r>
            <a:r>
              <a:rPr lang="da-DK" baseline="30000" dirty="0" smtClean="0"/>
              <a:t>2</a:t>
            </a:r>
            <a:r>
              <a:rPr lang="da-DK" dirty="0" smtClean="0"/>
              <a:t> af den pågældende bygningsdel </a:t>
            </a:r>
          </a:p>
          <a:p>
            <a:r>
              <a:rPr lang="da-DK" dirty="0" smtClean="0"/>
              <a:t>= </a:t>
            </a:r>
            <a:r>
              <a:rPr lang="da-DK" dirty="0" err="1" smtClean="0"/>
              <a:t>U-værdien</a:t>
            </a:r>
            <a:r>
              <a:rPr lang="da-DK" dirty="0" smtClean="0"/>
              <a:t> gange 100, </a:t>
            </a:r>
          </a:p>
          <a:p>
            <a:endParaRPr lang="da-DK" dirty="0" smtClean="0"/>
          </a:p>
          <a:p>
            <a:r>
              <a:rPr lang="da-DK" dirty="0" smtClean="0"/>
              <a:t>Dvs. gennem en kvadratmeter bindingsværk tabes årligt: 2,8 x 100 = 280 kWh/år</a:t>
            </a:r>
            <a:endParaRPr lang="da-DK" dirty="0"/>
          </a:p>
        </p:txBody>
      </p:sp>
      <p:pic>
        <p:nvPicPr>
          <p:cNvPr id="35842" name="Picture 2" descr="http://kommunikationsledelse.dk/wp-content/uploads/2011/10/Dannebrog1.jpg"/>
          <p:cNvPicPr>
            <a:picLocks noChangeAspect="1" noChangeArrowheads="1"/>
          </p:cNvPicPr>
          <p:nvPr/>
        </p:nvPicPr>
        <p:blipFill>
          <a:blip r:embed="rId3" cstate="print"/>
          <a:srcRect/>
          <a:stretch>
            <a:fillRect/>
          </a:stretch>
        </p:blipFill>
        <p:spPr bwMode="auto">
          <a:xfrm>
            <a:off x="6300192" y="404664"/>
            <a:ext cx="2508357" cy="144016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dirty="0"/>
          </a:p>
        </p:txBody>
      </p:sp>
      <p:sp>
        <p:nvSpPr>
          <p:cNvPr id="3" name="Pladsholder til indhold 2"/>
          <p:cNvSpPr>
            <a:spLocks noGrp="1"/>
          </p:cNvSpPr>
          <p:nvPr>
            <p:ph idx="1"/>
          </p:nvPr>
        </p:nvSpPr>
        <p:spPr/>
        <p:txBody>
          <a:bodyPr/>
          <a:lstStyle/>
          <a:p>
            <a:r>
              <a:rPr lang="da-DK" dirty="0" smtClean="0"/>
              <a:t>Forudsætning:</a:t>
            </a:r>
          </a:p>
          <a:p>
            <a:endParaRPr lang="da-DK" dirty="0" smtClean="0"/>
          </a:p>
          <a:p>
            <a:pPr algn="ctr">
              <a:buNone/>
            </a:pPr>
            <a:r>
              <a:rPr lang="da-DK" dirty="0" err="1" smtClean="0"/>
              <a:t>U-værdi</a:t>
            </a:r>
            <a:r>
              <a:rPr lang="da-DK" dirty="0" smtClean="0"/>
              <a:t> x 100 = årsforbrug i kWh/m</a:t>
            </a:r>
            <a:r>
              <a:rPr lang="da-DK" sz="3600" dirty="0" smtClean="0"/>
              <a:t>²</a:t>
            </a:r>
          </a:p>
          <a:p>
            <a:pPr algn="ctr">
              <a:buNone/>
            </a:pPr>
            <a:endParaRPr lang="da-DK" sz="3600" dirty="0" smtClean="0"/>
          </a:p>
          <a:p>
            <a:pPr algn="ctr">
              <a:buNone/>
            </a:pPr>
            <a:r>
              <a:rPr lang="da-DK" sz="3600" dirty="0" smtClean="0"/>
              <a:t>4°c ude inde 22°c</a:t>
            </a:r>
          </a:p>
          <a:p>
            <a:pPr algn="ctr">
              <a:buNone/>
            </a:pPr>
            <a:r>
              <a:rPr lang="da-DK" sz="3600" dirty="0" smtClean="0"/>
              <a:t>18°c x 227 dage x 24 timer/1000 ~ 100</a:t>
            </a:r>
          </a:p>
          <a:p>
            <a:pPr algn="ctr">
              <a:buNone/>
            </a:pPr>
            <a:r>
              <a:rPr lang="da-DK" sz="2000" dirty="0" smtClean="0"/>
              <a:t>(98,062)</a:t>
            </a:r>
            <a:endParaRPr lang="da-DK" sz="2000" dirty="0"/>
          </a:p>
        </p:txBody>
      </p:sp>
      <p:pic>
        <p:nvPicPr>
          <p:cNvPr id="4" name="Picture 2" descr="http://kommunikationsledelse.dk/wp-content/uploads/2011/10/Dannebrog1.jpg"/>
          <p:cNvPicPr>
            <a:picLocks noChangeAspect="1" noChangeArrowheads="1"/>
          </p:cNvPicPr>
          <p:nvPr/>
        </p:nvPicPr>
        <p:blipFill>
          <a:blip r:embed="rId2" cstate="print"/>
          <a:srcRect/>
          <a:stretch>
            <a:fillRect/>
          </a:stretch>
        </p:blipFill>
        <p:spPr bwMode="auto">
          <a:xfrm>
            <a:off x="6300192" y="404664"/>
            <a:ext cx="2508357" cy="144016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dirty="0"/>
          </a:p>
        </p:txBody>
      </p:sp>
      <p:sp>
        <p:nvSpPr>
          <p:cNvPr id="3" name="Pladsholder til indhold 2"/>
          <p:cNvSpPr>
            <a:spLocks noGrp="1"/>
          </p:cNvSpPr>
          <p:nvPr>
            <p:ph idx="1"/>
          </p:nvPr>
        </p:nvSpPr>
        <p:spPr/>
        <p:txBody>
          <a:bodyPr/>
          <a:lstStyle/>
          <a:p>
            <a:r>
              <a:rPr lang="da-DK" dirty="0" smtClean="0"/>
              <a:t>Tommelfingerregel </a:t>
            </a:r>
          </a:p>
          <a:p>
            <a:r>
              <a:rPr lang="da-DK" dirty="0" smtClean="0"/>
              <a:t>Årligt energiforbrug gennem 1 m</a:t>
            </a:r>
            <a:r>
              <a:rPr lang="da-DK" baseline="30000" dirty="0" smtClean="0"/>
              <a:t>2</a:t>
            </a:r>
            <a:r>
              <a:rPr lang="da-DK" dirty="0" smtClean="0"/>
              <a:t> af den pågældende bygningsdel </a:t>
            </a:r>
          </a:p>
          <a:p>
            <a:r>
              <a:rPr lang="da-DK" dirty="0" smtClean="0"/>
              <a:t>= </a:t>
            </a:r>
            <a:r>
              <a:rPr lang="da-DK" dirty="0" err="1" smtClean="0"/>
              <a:t>U-værdien</a:t>
            </a:r>
            <a:r>
              <a:rPr lang="da-DK" dirty="0" smtClean="0"/>
              <a:t> gange 120, </a:t>
            </a:r>
          </a:p>
          <a:p>
            <a:endParaRPr lang="da-DK" dirty="0" smtClean="0"/>
          </a:p>
          <a:p>
            <a:r>
              <a:rPr lang="da-DK" dirty="0" smtClean="0"/>
              <a:t>Dvs. gennem en kvadratmeter bindingsværk tabes årligt: 2,8 x 120 = 336 kWh/år</a:t>
            </a:r>
          </a:p>
          <a:p>
            <a:endParaRPr lang="da-DK" dirty="0"/>
          </a:p>
        </p:txBody>
      </p:sp>
      <p:pic>
        <p:nvPicPr>
          <p:cNvPr id="4" name="rg_hi" descr="http://t1.gstatic.com/images?q=tbn:ANd9GcSbtP91iWv2LME70bz3LE2nV75uzRcyW7O1KZfXxuDj4Y-Bn8s2">
            <a:hlinkClick r:id="rId2"/>
          </p:cNvPr>
          <p:cNvPicPr/>
          <p:nvPr/>
        </p:nvPicPr>
        <p:blipFill>
          <a:blip r:embed="rId3" cstate="print"/>
          <a:srcRect/>
          <a:stretch>
            <a:fillRect/>
          </a:stretch>
        </p:blipFill>
        <p:spPr bwMode="auto">
          <a:xfrm>
            <a:off x="6084168" y="260648"/>
            <a:ext cx="2571750" cy="17716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dirty="0"/>
          </a:p>
        </p:txBody>
      </p:sp>
      <p:sp>
        <p:nvSpPr>
          <p:cNvPr id="3" name="Pladsholder til indhold 2"/>
          <p:cNvSpPr>
            <a:spLocks noGrp="1"/>
          </p:cNvSpPr>
          <p:nvPr>
            <p:ph idx="1"/>
          </p:nvPr>
        </p:nvSpPr>
        <p:spPr/>
        <p:txBody>
          <a:bodyPr>
            <a:normAutofit/>
          </a:bodyPr>
          <a:lstStyle/>
          <a:p>
            <a:r>
              <a:rPr lang="da-DK" dirty="0" smtClean="0"/>
              <a:t>Forudsætning:</a:t>
            </a:r>
          </a:p>
          <a:p>
            <a:pPr algn="ctr">
              <a:buNone/>
            </a:pPr>
            <a:r>
              <a:rPr lang="da-DK" sz="2800" dirty="0" smtClean="0"/>
              <a:t>(</a:t>
            </a:r>
            <a:r>
              <a:rPr lang="da-DK" sz="2400" dirty="0" smtClean="0"/>
              <a:t>baseret på middeltemperaturen fra 2000 – 2010 i Torshavn)</a:t>
            </a:r>
          </a:p>
          <a:p>
            <a:pPr>
              <a:buNone/>
            </a:pPr>
            <a:endParaRPr lang="da-DK" sz="2800" dirty="0" smtClean="0"/>
          </a:p>
          <a:p>
            <a:pPr algn="ctr">
              <a:buNone/>
            </a:pPr>
            <a:r>
              <a:rPr lang="da-DK" dirty="0" err="1" smtClean="0"/>
              <a:t>U-værdi</a:t>
            </a:r>
            <a:r>
              <a:rPr lang="da-DK" dirty="0" smtClean="0"/>
              <a:t> x 120 = årsforbrug i kWh/m²</a:t>
            </a:r>
          </a:p>
          <a:p>
            <a:pPr algn="ctr">
              <a:buNone/>
            </a:pPr>
            <a:endParaRPr lang="da-DK" dirty="0" smtClean="0"/>
          </a:p>
          <a:p>
            <a:pPr algn="ctr">
              <a:buNone/>
            </a:pPr>
            <a:r>
              <a:rPr lang="da-DK" dirty="0" smtClean="0"/>
              <a:t>6°c ude inde 22°c</a:t>
            </a:r>
          </a:p>
          <a:p>
            <a:pPr algn="ctr">
              <a:buNone/>
            </a:pPr>
            <a:r>
              <a:rPr lang="da-DK" dirty="0" smtClean="0"/>
              <a:t>16°c x 304 dage x 24 timer/1000 ~ 120</a:t>
            </a:r>
          </a:p>
          <a:p>
            <a:pPr algn="ctr">
              <a:buNone/>
            </a:pPr>
            <a:r>
              <a:rPr lang="da-DK" sz="1800" dirty="0" smtClean="0"/>
              <a:t>(116,7)</a:t>
            </a:r>
            <a:endParaRPr lang="da-DK" dirty="0"/>
          </a:p>
        </p:txBody>
      </p:sp>
      <p:pic>
        <p:nvPicPr>
          <p:cNvPr id="4" name="rg_hi" descr="http://t1.gstatic.com/images?q=tbn:ANd9GcSbtP91iWv2LME70bz3LE2nV75uzRcyW7O1KZfXxuDj4Y-Bn8s2">
            <a:hlinkClick r:id="rId2"/>
          </p:cNvPr>
          <p:cNvPicPr/>
          <p:nvPr/>
        </p:nvPicPr>
        <p:blipFill>
          <a:blip r:embed="rId3" cstate="print"/>
          <a:srcRect/>
          <a:stretch>
            <a:fillRect/>
          </a:stretch>
        </p:blipFill>
        <p:spPr bwMode="auto">
          <a:xfrm>
            <a:off x="6084168" y="260648"/>
            <a:ext cx="2571750" cy="17716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b="1" dirty="0" err="1" smtClean="0"/>
              <a:t>Salgstid</a:t>
            </a:r>
            <a:r>
              <a:rPr lang="da-DK" b="1" dirty="0" smtClean="0"/>
              <a:t>, pris og afslag for solgte boliger fordelt på energimærker</a:t>
            </a:r>
            <a:endParaRPr lang="da-DK" dirty="0"/>
          </a:p>
        </p:txBody>
      </p:sp>
      <p:pic>
        <p:nvPicPr>
          <p:cNvPr id="21506" name="Picture 2"/>
          <p:cNvPicPr>
            <a:picLocks noGrp="1" noChangeAspect="1" noChangeArrowheads="1"/>
          </p:cNvPicPr>
          <p:nvPr>
            <p:ph idx="1"/>
          </p:nvPr>
        </p:nvPicPr>
        <p:blipFill>
          <a:blip r:embed="rId2" cstate="print"/>
          <a:srcRect/>
          <a:stretch>
            <a:fillRect/>
          </a:stretch>
        </p:blipFill>
        <p:spPr bwMode="auto">
          <a:xfrm>
            <a:off x="457200" y="1839718"/>
            <a:ext cx="8229600" cy="404692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z="3200" dirty="0" smtClean="0">
                <a:solidFill>
                  <a:srgbClr val="00B0F0"/>
                </a:solidFill>
              </a:rPr>
              <a:t>Kapitel 5 side 39</a:t>
            </a:r>
            <a:endParaRPr lang="da-DK" sz="3200" dirty="0">
              <a:solidFill>
                <a:srgbClr val="00B0F0"/>
              </a:solidFill>
            </a:endParaRPr>
          </a:p>
        </p:txBody>
      </p:sp>
      <p:graphicFrame>
        <p:nvGraphicFramePr>
          <p:cNvPr id="4" name="Pladsholder til indhold 3"/>
          <p:cNvGraphicFramePr>
            <a:graphicFrameLocks noGrp="1"/>
          </p:cNvGraphicFramePr>
          <p:nvPr>
            <p:ph idx="1"/>
          </p:nvPr>
        </p:nvGraphicFramePr>
        <p:xfrm>
          <a:off x="500034" y="1214422"/>
          <a:ext cx="7814755" cy="4907280"/>
        </p:xfrm>
        <a:graphic>
          <a:graphicData uri="http://schemas.openxmlformats.org/drawingml/2006/table">
            <a:tbl>
              <a:tblPr/>
              <a:tblGrid>
                <a:gridCol w="1893713"/>
                <a:gridCol w="1893713"/>
                <a:gridCol w="1893713"/>
                <a:gridCol w="516854"/>
                <a:gridCol w="1616762"/>
              </a:tblGrid>
              <a:tr h="670513">
                <a:tc>
                  <a:txBody>
                    <a:bodyPr/>
                    <a:lstStyle/>
                    <a:p>
                      <a:pPr>
                        <a:lnSpc>
                          <a:spcPct val="115000"/>
                        </a:lnSpc>
                        <a:spcAft>
                          <a:spcPts val="0"/>
                        </a:spcAft>
                      </a:pPr>
                      <a:r>
                        <a:rPr lang="da-DK" sz="1000" b="1" dirty="0" err="1">
                          <a:latin typeface="Cambria"/>
                          <a:ea typeface="Times New Roman"/>
                          <a:cs typeface="Times New Roman"/>
                        </a:rPr>
                        <a:t>Byg-nings-del</a:t>
                      </a:r>
                      <a:endParaRPr lang="da-DK" sz="1100" dirty="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28575"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da-DK" sz="1000" b="1">
                          <a:latin typeface="Cambria"/>
                          <a:ea typeface="Times New Roman"/>
                          <a:cs typeface="Times New Roman"/>
                        </a:rPr>
                        <a:t>Konstruktion</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28575"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da-DK" sz="1000" b="1">
                          <a:latin typeface="Cambria"/>
                          <a:ea typeface="Times New Roman"/>
                          <a:cs typeface="Times New Roman"/>
                        </a:rPr>
                        <a:t>Oprindelig isolering</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28575"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da-DK" sz="1000" b="1">
                          <a:latin typeface="Cambria"/>
                          <a:ea typeface="Times New Roman"/>
                          <a:cs typeface="Times New Roman"/>
                        </a:rPr>
                        <a:t>U-værdi</a:t>
                      </a:r>
                      <a:endParaRPr lang="da-DK" sz="1100">
                        <a:latin typeface="Calibri"/>
                        <a:ea typeface="Calibri"/>
                        <a:cs typeface="Times New Roman"/>
                      </a:endParaRPr>
                    </a:p>
                    <a:p>
                      <a:pPr>
                        <a:lnSpc>
                          <a:spcPct val="115000"/>
                        </a:lnSpc>
                        <a:spcAft>
                          <a:spcPts val="0"/>
                        </a:spcAft>
                      </a:pPr>
                      <a:r>
                        <a:rPr lang="da-DK" sz="1000" b="1">
                          <a:latin typeface="Cambria"/>
                          <a:ea typeface="Times New Roman"/>
                          <a:cs typeface="Times New Roman"/>
                        </a:rPr>
                        <a:t>W/m</a:t>
                      </a:r>
                      <a:r>
                        <a:rPr lang="da-DK" sz="1000" b="1" baseline="30000">
                          <a:latin typeface="Cambria"/>
                          <a:ea typeface="Times New Roman"/>
                          <a:cs typeface="Times New Roman"/>
                        </a:rPr>
                        <a:t>2</a:t>
                      </a:r>
                      <a:r>
                        <a:rPr lang="da-DK" sz="1000" b="1">
                          <a:latin typeface="Cambria"/>
                          <a:ea typeface="Times New Roman"/>
                          <a:cs typeface="Times New Roman"/>
                        </a:rPr>
                        <a:t>K</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28575" cap="flat" cmpd="sng" algn="ctr">
                      <a:solidFill>
                        <a:srgbClr val="9BBB59"/>
                      </a:solidFill>
                      <a:prstDash val="solid"/>
                      <a:round/>
                      <a:headEnd type="none" w="med" len="med"/>
                      <a:tailEnd type="none" w="med" len="med"/>
                    </a:lnB>
                  </a:tcPr>
                </a:tc>
                <a:tc>
                  <a:txBody>
                    <a:bodyPr/>
                    <a:lstStyle/>
                    <a:p>
                      <a:pPr>
                        <a:lnSpc>
                          <a:spcPct val="115000"/>
                        </a:lnSpc>
                        <a:spcAft>
                          <a:spcPts val="0"/>
                        </a:spcAft>
                      </a:pPr>
                      <a:r>
                        <a:rPr lang="da-DK" sz="1000" b="1">
                          <a:latin typeface="Cambria"/>
                          <a:ea typeface="Times New Roman"/>
                          <a:cs typeface="Times New Roman"/>
                        </a:rPr>
                        <a:t>Energiløsninger</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28575" cap="flat" cmpd="sng" algn="ctr">
                      <a:solidFill>
                        <a:srgbClr val="9BBB59"/>
                      </a:solidFill>
                      <a:prstDash val="solid"/>
                      <a:round/>
                      <a:headEnd type="none" w="med" len="med"/>
                      <a:tailEnd type="none" w="med" len="med"/>
                    </a:lnB>
                  </a:tcPr>
                </a:tc>
              </a:tr>
              <a:tr h="335257">
                <a:tc rowSpan="4">
                  <a:txBody>
                    <a:bodyPr/>
                    <a:lstStyle/>
                    <a:p>
                      <a:pPr>
                        <a:lnSpc>
                          <a:spcPct val="115000"/>
                        </a:lnSpc>
                        <a:spcAft>
                          <a:spcPts val="0"/>
                        </a:spcAft>
                      </a:pPr>
                      <a:r>
                        <a:rPr lang="da-DK" sz="1000" b="1" dirty="0">
                          <a:latin typeface="Cambria"/>
                          <a:ea typeface="Times New Roman"/>
                          <a:cs typeface="Times New Roman"/>
                        </a:rPr>
                        <a:t>Lofter og etageadskillelse</a:t>
                      </a:r>
                      <a:endParaRPr lang="da-DK" sz="1100" dirty="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28575"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c rowSpan="4">
                  <a:txBody>
                    <a:bodyPr/>
                    <a:lstStyle/>
                    <a:p>
                      <a:pPr>
                        <a:lnSpc>
                          <a:spcPct val="115000"/>
                        </a:lnSpc>
                        <a:spcAft>
                          <a:spcPts val="0"/>
                        </a:spcAft>
                      </a:pPr>
                      <a:r>
                        <a:rPr lang="da-DK" sz="1000">
                          <a:latin typeface="Calibri"/>
                          <a:ea typeface="Calibri"/>
                          <a:cs typeface="Times New Roman"/>
                        </a:rPr>
                        <a:t>Høj rejsning. 1½ etage</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28575"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c>
                  <a:txBody>
                    <a:bodyPr/>
                    <a:lstStyle/>
                    <a:p>
                      <a:pPr>
                        <a:lnSpc>
                          <a:spcPct val="115000"/>
                        </a:lnSpc>
                        <a:spcAft>
                          <a:spcPts val="0"/>
                        </a:spcAft>
                      </a:pPr>
                      <a:r>
                        <a:rPr lang="da-DK" sz="1000">
                          <a:latin typeface="Calibri"/>
                          <a:ea typeface="Calibri"/>
                          <a:cs typeface="Times New Roman"/>
                        </a:rPr>
                        <a:t>Bjælkeloft med 6” bjælker og 28 mm loftbrædder uden isolering</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28575"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c>
                  <a:txBody>
                    <a:bodyPr/>
                    <a:lstStyle/>
                    <a:p>
                      <a:pPr algn="ctr">
                        <a:lnSpc>
                          <a:spcPct val="115000"/>
                        </a:lnSpc>
                        <a:spcAft>
                          <a:spcPts val="0"/>
                        </a:spcAft>
                      </a:pPr>
                      <a:r>
                        <a:rPr lang="da-DK" sz="1000">
                          <a:latin typeface="Calibri"/>
                          <a:ea typeface="Calibri"/>
                          <a:cs typeface="Times New Roman"/>
                        </a:rPr>
                        <a:t>1,9</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28575"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c rowSpan="4">
                  <a:txBody>
                    <a:bodyPr/>
                    <a:lstStyle/>
                    <a:p>
                      <a:pPr>
                        <a:lnSpc>
                          <a:spcPct val="115000"/>
                        </a:lnSpc>
                        <a:spcAft>
                          <a:spcPts val="0"/>
                        </a:spcAft>
                      </a:pPr>
                      <a:r>
                        <a:rPr lang="da-DK" sz="1000">
                          <a:latin typeface="Calibri"/>
                          <a:ea typeface="Calibri"/>
                          <a:cs typeface="Times New Roman"/>
                        </a:rPr>
                        <a:t>Etageadskillelse 1. Sal /stue. </a:t>
                      </a:r>
                      <a:endParaRPr lang="da-DK" sz="1100">
                        <a:latin typeface="Calibri"/>
                        <a:ea typeface="Calibri"/>
                        <a:cs typeface="Times New Roman"/>
                      </a:endParaRPr>
                    </a:p>
                    <a:p>
                      <a:pPr>
                        <a:lnSpc>
                          <a:spcPct val="115000"/>
                        </a:lnSpc>
                        <a:spcAft>
                          <a:spcPts val="0"/>
                        </a:spcAft>
                      </a:pPr>
                      <a:r>
                        <a:rPr lang="da-DK" sz="1000">
                          <a:latin typeface="Calibri"/>
                          <a:ea typeface="Calibri"/>
                          <a:cs typeface="Times New Roman"/>
                        </a:rPr>
                        <a:t>Skråvæg/loft</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28575"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r>
              <a:tr h="502885">
                <a:tc vMerge="1">
                  <a:txBody>
                    <a:bodyPr/>
                    <a:lstStyle/>
                    <a:p>
                      <a:endParaRPr lang="da-DK"/>
                    </a:p>
                  </a:txBody>
                  <a:tcPr/>
                </a:tc>
                <a:tc vMerge="1">
                  <a:txBody>
                    <a:bodyPr/>
                    <a:lstStyle/>
                    <a:p>
                      <a:endParaRPr lang="da-DK"/>
                    </a:p>
                  </a:txBody>
                  <a:tcPr/>
                </a:tc>
                <a:tc>
                  <a:txBody>
                    <a:bodyPr/>
                    <a:lstStyle/>
                    <a:p>
                      <a:pPr>
                        <a:lnSpc>
                          <a:spcPct val="115000"/>
                        </a:lnSpc>
                        <a:spcAft>
                          <a:spcPts val="0"/>
                        </a:spcAft>
                      </a:pPr>
                      <a:r>
                        <a:rPr lang="da-DK" sz="1000">
                          <a:latin typeface="Calibri"/>
                          <a:ea typeface="Calibri"/>
                          <a:cs typeface="Times New Roman"/>
                        </a:rPr>
                        <a:t>Bjælkelag med gulvbrædder, lerindskud og loft af forskalling, rør og puds (ingen isolering)</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lnSpc>
                          <a:spcPct val="115000"/>
                        </a:lnSpc>
                        <a:spcAft>
                          <a:spcPts val="0"/>
                        </a:spcAft>
                      </a:pPr>
                      <a:r>
                        <a:rPr lang="da-DK" sz="1000">
                          <a:latin typeface="Calibri"/>
                          <a:ea typeface="Calibri"/>
                          <a:cs typeface="Times New Roman"/>
                        </a:rPr>
                        <a:t>1,5</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vMerge="1">
                  <a:txBody>
                    <a:bodyPr/>
                    <a:lstStyle/>
                    <a:p>
                      <a:endParaRPr lang="da-DK"/>
                    </a:p>
                  </a:txBody>
                  <a:tcPr/>
                </a:tc>
              </a:tr>
              <a:tr h="335257">
                <a:tc vMerge="1">
                  <a:txBody>
                    <a:bodyPr/>
                    <a:lstStyle/>
                    <a:p>
                      <a:endParaRPr lang="da-DK"/>
                    </a:p>
                  </a:txBody>
                  <a:tcPr/>
                </a:tc>
                <a:tc vMerge="1">
                  <a:txBody>
                    <a:bodyPr/>
                    <a:lstStyle/>
                    <a:p>
                      <a:endParaRPr lang="da-DK"/>
                    </a:p>
                  </a:txBody>
                  <a:tcPr/>
                </a:tc>
                <a:tc>
                  <a:txBody>
                    <a:bodyPr/>
                    <a:lstStyle/>
                    <a:p>
                      <a:pPr>
                        <a:lnSpc>
                          <a:spcPct val="115000"/>
                        </a:lnSpc>
                        <a:spcAft>
                          <a:spcPts val="0"/>
                        </a:spcAft>
                      </a:pPr>
                      <a:r>
                        <a:rPr lang="da-DK" sz="1000">
                          <a:latin typeface="Calibri"/>
                          <a:ea typeface="Calibri"/>
                          <a:cs typeface="Times New Roman"/>
                        </a:rPr>
                        <a:t>Loftsvægge af forskalling, rør og puds uden isolering</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c>
                  <a:txBody>
                    <a:bodyPr/>
                    <a:lstStyle/>
                    <a:p>
                      <a:pPr algn="ctr">
                        <a:lnSpc>
                          <a:spcPct val="115000"/>
                        </a:lnSpc>
                        <a:spcAft>
                          <a:spcPts val="0"/>
                        </a:spcAft>
                      </a:pPr>
                      <a:r>
                        <a:rPr lang="da-DK" sz="1000">
                          <a:latin typeface="Calibri"/>
                          <a:ea typeface="Calibri"/>
                          <a:cs typeface="Times New Roman"/>
                        </a:rPr>
                        <a:t>1,9</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c vMerge="1">
                  <a:txBody>
                    <a:bodyPr/>
                    <a:lstStyle/>
                    <a:p>
                      <a:endParaRPr lang="da-DK"/>
                    </a:p>
                  </a:txBody>
                  <a:tcPr/>
                </a:tc>
              </a:tr>
              <a:tr h="335257">
                <a:tc vMerge="1">
                  <a:txBody>
                    <a:bodyPr/>
                    <a:lstStyle/>
                    <a:p>
                      <a:endParaRPr lang="da-DK"/>
                    </a:p>
                  </a:txBody>
                  <a:tcPr/>
                </a:tc>
                <a:tc vMerge="1">
                  <a:txBody>
                    <a:bodyPr/>
                    <a:lstStyle/>
                    <a:p>
                      <a:endParaRPr lang="da-DK"/>
                    </a:p>
                  </a:txBody>
                  <a:tcPr/>
                </a:tc>
                <a:tc>
                  <a:txBody>
                    <a:bodyPr/>
                    <a:lstStyle/>
                    <a:p>
                      <a:pPr>
                        <a:lnSpc>
                          <a:spcPct val="115000"/>
                        </a:lnSpc>
                        <a:spcAft>
                          <a:spcPts val="0"/>
                        </a:spcAft>
                      </a:pPr>
                      <a:r>
                        <a:rPr lang="da-DK" sz="1000">
                          <a:latin typeface="Calibri"/>
                          <a:ea typeface="Calibri"/>
                          <a:cs typeface="Times New Roman"/>
                        </a:rPr>
                        <a:t>Som ovenfor men med fx 7 mm tæppebelægning</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lnSpc>
                          <a:spcPct val="115000"/>
                        </a:lnSpc>
                        <a:spcAft>
                          <a:spcPts val="0"/>
                        </a:spcAft>
                      </a:pPr>
                      <a:r>
                        <a:rPr lang="da-DK" sz="1000">
                          <a:latin typeface="Calibri"/>
                          <a:ea typeface="Calibri"/>
                          <a:cs typeface="Times New Roman"/>
                        </a:rPr>
                        <a:t>1,5</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vMerge="1">
                  <a:txBody>
                    <a:bodyPr/>
                    <a:lstStyle/>
                    <a:p>
                      <a:endParaRPr lang="da-DK"/>
                    </a:p>
                  </a:txBody>
                  <a:tcPr/>
                </a:tc>
              </a:tr>
              <a:tr h="167628">
                <a:tc rowSpan="8">
                  <a:txBody>
                    <a:bodyPr/>
                    <a:lstStyle/>
                    <a:p>
                      <a:pPr>
                        <a:lnSpc>
                          <a:spcPct val="115000"/>
                        </a:lnSpc>
                        <a:spcAft>
                          <a:spcPts val="0"/>
                        </a:spcAft>
                      </a:pPr>
                      <a:r>
                        <a:rPr lang="da-DK" sz="1000" b="1">
                          <a:latin typeface="Cambria"/>
                          <a:ea typeface="Times New Roman"/>
                          <a:cs typeface="Times New Roman"/>
                        </a:rPr>
                        <a:t>Yder-vægge</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c rowSpan="6">
                  <a:txBody>
                    <a:bodyPr/>
                    <a:lstStyle/>
                    <a:p>
                      <a:pPr>
                        <a:lnSpc>
                          <a:spcPct val="115000"/>
                        </a:lnSpc>
                        <a:spcAft>
                          <a:spcPts val="0"/>
                        </a:spcAft>
                      </a:pPr>
                      <a:r>
                        <a:rPr lang="da-DK" sz="1000">
                          <a:latin typeface="Calibri"/>
                          <a:ea typeface="Calibri"/>
                          <a:cs typeface="Times New Roman"/>
                        </a:rPr>
                        <a:t>Massive mure</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c>
                  <a:txBody>
                    <a:bodyPr/>
                    <a:lstStyle/>
                    <a:p>
                      <a:pPr>
                        <a:lnSpc>
                          <a:spcPct val="115000"/>
                        </a:lnSpc>
                        <a:spcAft>
                          <a:spcPts val="0"/>
                        </a:spcAft>
                      </a:pPr>
                      <a:r>
                        <a:rPr lang="da-DK" sz="1000">
                          <a:latin typeface="Calibri"/>
                          <a:ea typeface="Calibri"/>
                          <a:cs typeface="Times New Roman"/>
                        </a:rPr>
                        <a:t>Bindingsværk: 11 cm mur, 15 % træ</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c>
                  <a:txBody>
                    <a:bodyPr/>
                    <a:lstStyle/>
                    <a:p>
                      <a:pPr algn="ctr">
                        <a:lnSpc>
                          <a:spcPct val="115000"/>
                        </a:lnSpc>
                        <a:spcAft>
                          <a:spcPts val="0"/>
                        </a:spcAft>
                      </a:pPr>
                      <a:r>
                        <a:rPr lang="da-DK" sz="1000">
                          <a:latin typeface="Calibri"/>
                          <a:ea typeface="Calibri"/>
                          <a:cs typeface="Times New Roman"/>
                        </a:rPr>
                        <a:t>2,8</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c rowSpan="8">
                  <a:txBody>
                    <a:bodyPr/>
                    <a:lstStyle/>
                    <a:p>
                      <a:pPr>
                        <a:lnSpc>
                          <a:spcPct val="115000"/>
                        </a:lnSpc>
                        <a:spcAft>
                          <a:spcPts val="0"/>
                        </a:spcAft>
                      </a:pPr>
                      <a:r>
                        <a:rPr lang="da-DK" sz="1000" dirty="0">
                          <a:latin typeface="Calibri"/>
                          <a:ea typeface="Calibri"/>
                          <a:cs typeface="Times New Roman"/>
                        </a:rPr>
                        <a:t>Sokkel</a:t>
                      </a:r>
                      <a:endParaRPr lang="da-DK" sz="1100" dirty="0">
                        <a:latin typeface="Calibri"/>
                        <a:ea typeface="Calibri"/>
                        <a:cs typeface="Times New Roman"/>
                      </a:endParaRPr>
                    </a:p>
                    <a:p>
                      <a:pPr>
                        <a:lnSpc>
                          <a:spcPct val="115000"/>
                        </a:lnSpc>
                        <a:spcAft>
                          <a:spcPts val="0"/>
                        </a:spcAft>
                      </a:pPr>
                      <a:r>
                        <a:rPr lang="da-DK" sz="1000" dirty="0">
                          <a:latin typeface="Calibri"/>
                          <a:ea typeface="Calibri"/>
                          <a:cs typeface="Times New Roman"/>
                        </a:rPr>
                        <a:t>Tyng ydervæg</a:t>
                      </a:r>
                      <a:endParaRPr lang="da-DK" sz="1100" dirty="0">
                        <a:latin typeface="Calibri"/>
                        <a:ea typeface="Calibri"/>
                        <a:cs typeface="Times New Roman"/>
                      </a:endParaRPr>
                    </a:p>
                    <a:p>
                      <a:pPr>
                        <a:lnSpc>
                          <a:spcPct val="115000"/>
                        </a:lnSpc>
                        <a:spcAft>
                          <a:spcPts val="0"/>
                        </a:spcAft>
                      </a:pPr>
                      <a:r>
                        <a:rPr lang="da-DK" sz="1000" dirty="0">
                          <a:latin typeface="Calibri"/>
                          <a:ea typeface="Calibri"/>
                          <a:cs typeface="Times New Roman"/>
                        </a:rPr>
                        <a:t>Væg indvendig</a:t>
                      </a:r>
                      <a:endParaRPr lang="da-DK" sz="1100" dirty="0">
                        <a:latin typeface="Calibri"/>
                        <a:ea typeface="Calibri"/>
                        <a:cs typeface="Times New Roman"/>
                      </a:endParaRPr>
                    </a:p>
                    <a:p>
                      <a:pPr>
                        <a:lnSpc>
                          <a:spcPct val="115000"/>
                        </a:lnSpc>
                        <a:spcAft>
                          <a:spcPts val="0"/>
                        </a:spcAft>
                      </a:pPr>
                      <a:r>
                        <a:rPr lang="da-DK" sz="1000" u="sng" dirty="0">
                          <a:latin typeface="Calibri"/>
                          <a:ea typeface="Calibri"/>
                          <a:cs typeface="Times New Roman"/>
                        </a:rPr>
                        <a:t>­</a:t>
                      </a:r>
                      <a:endParaRPr lang="da-DK" sz="1100" dirty="0">
                        <a:latin typeface="Calibri"/>
                        <a:ea typeface="Calibri"/>
                        <a:cs typeface="Times New Roman"/>
                      </a:endParaRPr>
                    </a:p>
                    <a:p>
                      <a:pPr>
                        <a:lnSpc>
                          <a:spcPct val="115000"/>
                        </a:lnSpc>
                        <a:spcAft>
                          <a:spcPts val="0"/>
                        </a:spcAft>
                      </a:pPr>
                      <a:r>
                        <a:rPr lang="da-DK" sz="1000" dirty="0">
                          <a:latin typeface="Calibri"/>
                          <a:ea typeface="Calibri"/>
                          <a:cs typeface="Times New Roman"/>
                        </a:rPr>
                        <a:t>Hulmursisolering</a:t>
                      </a:r>
                      <a:endParaRPr lang="da-DK" sz="1100" dirty="0">
                        <a:latin typeface="Calibri"/>
                        <a:ea typeface="Calibri"/>
                        <a:cs typeface="Times New Roman"/>
                      </a:endParaRPr>
                    </a:p>
                    <a:p>
                      <a:pPr>
                        <a:lnSpc>
                          <a:spcPct val="115000"/>
                        </a:lnSpc>
                        <a:spcAft>
                          <a:spcPts val="0"/>
                        </a:spcAft>
                      </a:pPr>
                      <a:r>
                        <a:rPr lang="da-DK" sz="1000" dirty="0">
                          <a:latin typeface="Calibri"/>
                          <a:ea typeface="Calibri"/>
                          <a:cs typeface="Times New Roman"/>
                        </a:rPr>
                        <a:t>Væg indvendig</a:t>
                      </a:r>
                      <a:endParaRPr lang="da-DK" sz="1100" dirty="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r>
              <a:tr h="167628">
                <a:tc vMerge="1">
                  <a:txBody>
                    <a:bodyPr/>
                    <a:lstStyle/>
                    <a:p>
                      <a:endParaRPr lang="da-DK"/>
                    </a:p>
                  </a:txBody>
                  <a:tcPr/>
                </a:tc>
                <a:tc vMerge="1">
                  <a:txBody>
                    <a:bodyPr/>
                    <a:lstStyle/>
                    <a:p>
                      <a:endParaRPr lang="da-DK"/>
                    </a:p>
                  </a:txBody>
                  <a:tcPr/>
                </a:tc>
                <a:tc>
                  <a:txBody>
                    <a:bodyPr/>
                    <a:lstStyle/>
                    <a:p>
                      <a:pPr>
                        <a:lnSpc>
                          <a:spcPct val="115000"/>
                        </a:lnSpc>
                        <a:spcAft>
                          <a:spcPts val="0"/>
                        </a:spcAft>
                      </a:pPr>
                      <a:r>
                        <a:rPr lang="da-DK" sz="1000">
                          <a:latin typeface="Calibri"/>
                          <a:ea typeface="Calibri"/>
                          <a:cs typeface="Times New Roman"/>
                        </a:rPr>
                        <a:t>1 stens massiv mur (ca. 24 cm)</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lnSpc>
                          <a:spcPct val="115000"/>
                        </a:lnSpc>
                        <a:spcAft>
                          <a:spcPts val="0"/>
                        </a:spcAft>
                      </a:pPr>
                      <a:r>
                        <a:rPr lang="da-DK" sz="1000">
                          <a:latin typeface="Calibri"/>
                          <a:ea typeface="Calibri"/>
                          <a:cs typeface="Times New Roman"/>
                        </a:rPr>
                        <a:t>0,6</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vMerge="1">
                  <a:txBody>
                    <a:bodyPr/>
                    <a:lstStyle/>
                    <a:p>
                      <a:endParaRPr lang="da-DK"/>
                    </a:p>
                  </a:txBody>
                  <a:tcPr/>
                </a:tc>
              </a:tr>
              <a:tr h="167628">
                <a:tc vMerge="1">
                  <a:txBody>
                    <a:bodyPr/>
                    <a:lstStyle/>
                    <a:p>
                      <a:endParaRPr lang="da-DK"/>
                    </a:p>
                  </a:txBody>
                  <a:tcPr/>
                </a:tc>
                <a:tc vMerge="1">
                  <a:txBody>
                    <a:bodyPr/>
                    <a:lstStyle/>
                    <a:p>
                      <a:endParaRPr lang="da-DK"/>
                    </a:p>
                  </a:txBody>
                  <a:tcPr/>
                </a:tc>
                <a:tc>
                  <a:txBody>
                    <a:bodyPr/>
                    <a:lstStyle/>
                    <a:p>
                      <a:pPr>
                        <a:lnSpc>
                          <a:spcPct val="115000"/>
                        </a:lnSpc>
                        <a:spcAft>
                          <a:spcPts val="0"/>
                        </a:spcAft>
                      </a:pPr>
                      <a:r>
                        <a:rPr lang="da-DK" sz="1000">
                          <a:latin typeface="Calibri"/>
                          <a:ea typeface="Calibri"/>
                          <a:cs typeface="Times New Roman"/>
                        </a:rPr>
                        <a:t>1½ stens massiv mur (ca. 36 cm)</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c>
                  <a:txBody>
                    <a:bodyPr/>
                    <a:lstStyle/>
                    <a:p>
                      <a:pPr algn="ctr">
                        <a:lnSpc>
                          <a:spcPct val="115000"/>
                        </a:lnSpc>
                        <a:spcAft>
                          <a:spcPts val="0"/>
                        </a:spcAft>
                      </a:pPr>
                      <a:r>
                        <a:rPr lang="da-DK" sz="1000">
                          <a:latin typeface="Calibri"/>
                          <a:ea typeface="Calibri"/>
                          <a:cs typeface="Times New Roman"/>
                        </a:rPr>
                        <a:t>1,5</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c vMerge="1">
                  <a:txBody>
                    <a:bodyPr/>
                    <a:lstStyle/>
                    <a:p>
                      <a:endParaRPr lang="da-DK"/>
                    </a:p>
                  </a:txBody>
                  <a:tcPr/>
                </a:tc>
              </a:tr>
              <a:tr h="167628">
                <a:tc vMerge="1">
                  <a:txBody>
                    <a:bodyPr/>
                    <a:lstStyle/>
                    <a:p>
                      <a:endParaRPr lang="da-DK"/>
                    </a:p>
                  </a:txBody>
                  <a:tcPr/>
                </a:tc>
                <a:tc vMerge="1">
                  <a:txBody>
                    <a:bodyPr/>
                    <a:lstStyle/>
                    <a:p>
                      <a:endParaRPr lang="da-DK"/>
                    </a:p>
                  </a:txBody>
                  <a:tcPr/>
                </a:tc>
                <a:tc>
                  <a:txBody>
                    <a:bodyPr/>
                    <a:lstStyle/>
                    <a:p>
                      <a:pPr>
                        <a:lnSpc>
                          <a:spcPct val="115000"/>
                        </a:lnSpc>
                        <a:spcAft>
                          <a:spcPts val="0"/>
                        </a:spcAft>
                      </a:pPr>
                      <a:r>
                        <a:rPr lang="da-DK" sz="1000">
                          <a:latin typeface="Calibri"/>
                          <a:ea typeface="Calibri"/>
                          <a:cs typeface="Times New Roman"/>
                        </a:rPr>
                        <a:t>2 stens massiv mur (ca. 48 cm)</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lnSpc>
                          <a:spcPct val="115000"/>
                        </a:lnSpc>
                        <a:spcAft>
                          <a:spcPts val="0"/>
                        </a:spcAft>
                      </a:pPr>
                      <a:r>
                        <a:rPr lang="da-DK" sz="1000">
                          <a:latin typeface="Calibri"/>
                          <a:ea typeface="Calibri"/>
                          <a:cs typeface="Times New Roman"/>
                        </a:rPr>
                        <a:t>1,2</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vMerge="1">
                  <a:txBody>
                    <a:bodyPr/>
                    <a:lstStyle/>
                    <a:p>
                      <a:endParaRPr lang="da-DK"/>
                    </a:p>
                  </a:txBody>
                  <a:tcPr/>
                </a:tc>
              </a:tr>
              <a:tr h="167628">
                <a:tc vMerge="1">
                  <a:txBody>
                    <a:bodyPr/>
                    <a:lstStyle/>
                    <a:p>
                      <a:endParaRPr lang="da-DK"/>
                    </a:p>
                  </a:txBody>
                  <a:tcPr/>
                </a:tc>
                <a:tc vMerge="1">
                  <a:txBody>
                    <a:bodyPr/>
                    <a:lstStyle/>
                    <a:p>
                      <a:endParaRPr lang="da-DK"/>
                    </a:p>
                  </a:txBody>
                  <a:tcPr/>
                </a:tc>
                <a:tc>
                  <a:txBody>
                    <a:bodyPr/>
                    <a:lstStyle/>
                    <a:p>
                      <a:pPr>
                        <a:lnSpc>
                          <a:spcPct val="115000"/>
                        </a:lnSpc>
                        <a:spcAft>
                          <a:spcPts val="0"/>
                        </a:spcAft>
                      </a:pPr>
                      <a:r>
                        <a:rPr lang="da-DK" sz="1000">
                          <a:latin typeface="Calibri"/>
                          <a:ea typeface="Calibri"/>
                          <a:cs typeface="Times New Roman"/>
                        </a:rPr>
                        <a:t>2½ stens massiv mur (ca. 60 cm)</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c>
                  <a:txBody>
                    <a:bodyPr/>
                    <a:lstStyle/>
                    <a:p>
                      <a:pPr algn="ctr">
                        <a:lnSpc>
                          <a:spcPct val="115000"/>
                        </a:lnSpc>
                        <a:spcAft>
                          <a:spcPts val="0"/>
                        </a:spcAft>
                      </a:pPr>
                      <a:r>
                        <a:rPr lang="da-DK" sz="1000">
                          <a:latin typeface="Calibri"/>
                          <a:ea typeface="Calibri"/>
                          <a:cs typeface="Times New Roman"/>
                        </a:rPr>
                        <a:t>0,79</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c vMerge="1">
                  <a:txBody>
                    <a:bodyPr/>
                    <a:lstStyle/>
                    <a:p>
                      <a:endParaRPr lang="da-DK"/>
                    </a:p>
                  </a:txBody>
                  <a:tcPr/>
                </a:tc>
              </a:tr>
              <a:tr h="167628">
                <a:tc vMerge="1">
                  <a:txBody>
                    <a:bodyPr/>
                    <a:lstStyle/>
                    <a:p>
                      <a:endParaRPr lang="da-DK"/>
                    </a:p>
                  </a:txBody>
                  <a:tcPr/>
                </a:tc>
                <a:tc vMerge="1">
                  <a:txBody>
                    <a:bodyPr/>
                    <a:lstStyle/>
                    <a:p>
                      <a:endParaRPr lang="da-DK"/>
                    </a:p>
                  </a:txBody>
                  <a:tcPr/>
                </a:tc>
                <a:tc>
                  <a:txBody>
                    <a:bodyPr/>
                    <a:lstStyle/>
                    <a:p>
                      <a:pPr>
                        <a:lnSpc>
                          <a:spcPct val="115000"/>
                        </a:lnSpc>
                        <a:spcAft>
                          <a:spcPts val="0"/>
                        </a:spcAft>
                      </a:pPr>
                      <a:r>
                        <a:rPr lang="da-DK" sz="1000">
                          <a:latin typeface="Calibri"/>
                          <a:ea typeface="Calibri"/>
                          <a:cs typeface="Times New Roman"/>
                        </a:rPr>
                        <a:t>3 stens massiv mur (ca. 72 cm)</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lnSpc>
                          <a:spcPct val="115000"/>
                        </a:lnSpc>
                        <a:spcAft>
                          <a:spcPts val="0"/>
                        </a:spcAft>
                      </a:pPr>
                      <a:r>
                        <a:rPr lang="da-DK" sz="1000">
                          <a:latin typeface="Calibri"/>
                          <a:ea typeface="Calibri"/>
                          <a:cs typeface="Times New Roman"/>
                        </a:rPr>
                        <a:t>0,69</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vMerge="1">
                  <a:txBody>
                    <a:bodyPr/>
                    <a:lstStyle/>
                    <a:p>
                      <a:endParaRPr lang="da-DK"/>
                    </a:p>
                  </a:txBody>
                  <a:tcPr/>
                </a:tc>
              </a:tr>
              <a:tr h="838141">
                <a:tc vMerge="1">
                  <a:txBody>
                    <a:bodyPr/>
                    <a:lstStyle/>
                    <a:p>
                      <a:endParaRPr lang="da-DK"/>
                    </a:p>
                  </a:txBody>
                  <a:tcPr/>
                </a:tc>
                <a:tc rowSpan="2">
                  <a:txBody>
                    <a:bodyPr/>
                    <a:lstStyle/>
                    <a:p>
                      <a:pPr>
                        <a:lnSpc>
                          <a:spcPct val="115000"/>
                        </a:lnSpc>
                        <a:spcAft>
                          <a:spcPts val="0"/>
                        </a:spcAft>
                      </a:pPr>
                      <a:r>
                        <a:rPr lang="da-DK" sz="1000">
                          <a:latin typeface="Calibri"/>
                          <a:ea typeface="Calibri"/>
                          <a:cs typeface="Times New Roman"/>
                        </a:rPr>
                        <a:t>Hule mure. Evt. kanalmure med faste bindere</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c>
                  <a:txBody>
                    <a:bodyPr/>
                    <a:lstStyle/>
                    <a:p>
                      <a:pPr>
                        <a:lnSpc>
                          <a:spcPct val="115000"/>
                        </a:lnSpc>
                        <a:spcAft>
                          <a:spcPts val="0"/>
                        </a:spcAft>
                      </a:pPr>
                      <a:r>
                        <a:rPr lang="da-DK" sz="1000">
                          <a:latin typeface="Calibri"/>
                          <a:ea typeface="Calibri"/>
                          <a:cs typeface="Times New Roman"/>
                        </a:rPr>
                        <a:t>1½ stens hul mur (36 cm) af mangehul sten, 1800 kg/m</a:t>
                      </a:r>
                      <a:r>
                        <a:rPr lang="da-DK" sz="1000" baseline="30000">
                          <a:latin typeface="Calibri"/>
                          <a:ea typeface="Calibri"/>
                          <a:cs typeface="Times New Roman"/>
                        </a:rPr>
                        <a:t>3</a:t>
                      </a:r>
                      <a:r>
                        <a:rPr lang="da-DK" sz="1000">
                          <a:latin typeface="Calibri"/>
                          <a:ea typeface="Calibri"/>
                          <a:cs typeface="Times New Roman"/>
                        </a:rPr>
                        <a:t> for teglmassen, med faste binderkolonner, fuget udvendigt og pudset indvendigt</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c>
                  <a:txBody>
                    <a:bodyPr/>
                    <a:lstStyle/>
                    <a:p>
                      <a:pPr algn="ctr">
                        <a:lnSpc>
                          <a:spcPct val="115000"/>
                        </a:lnSpc>
                        <a:spcAft>
                          <a:spcPts val="0"/>
                        </a:spcAft>
                      </a:pPr>
                      <a:r>
                        <a:rPr lang="da-DK" sz="1000">
                          <a:latin typeface="Calibri"/>
                          <a:ea typeface="Calibri"/>
                          <a:cs typeface="Times New Roman"/>
                        </a:rPr>
                        <a:t>1,5</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solidFill>
                      <a:srgbClr val="E6EED5"/>
                    </a:solidFill>
                  </a:tcPr>
                </a:tc>
                <a:tc vMerge="1">
                  <a:txBody>
                    <a:bodyPr/>
                    <a:lstStyle/>
                    <a:p>
                      <a:endParaRPr lang="da-DK"/>
                    </a:p>
                  </a:txBody>
                  <a:tcPr/>
                </a:tc>
              </a:tr>
              <a:tr h="502885">
                <a:tc vMerge="1">
                  <a:txBody>
                    <a:bodyPr/>
                    <a:lstStyle/>
                    <a:p>
                      <a:endParaRPr lang="da-DK"/>
                    </a:p>
                  </a:txBody>
                  <a:tcPr/>
                </a:tc>
                <a:tc vMerge="1">
                  <a:txBody>
                    <a:bodyPr/>
                    <a:lstStyle/>
                    <a:p>
                      <a:endParaRPr lang="da-DK"/>
                    </a:p>
                  </a:txBody>
                  <a:tcPr/>
                </a:tc>
                <a:tc>
                  <a:txBody>
                    <a:bodyPr/>
                    <a:lstStyle/>
                    <a:p>
                      <a:pPr>
                        <a:lnSpc>
                          <a:spcPct val="115000"/>
                        </a:lnSpc>
                        <a:spcAft>
                          <a:spcPts val="0"/>
                        </a:spcAft>
                      </a:pPr>
                      <a:r>
                        <a:rPr lang="da-DK" sz="1000">
                          <a:latin typeface="Calibri"/>
                          <a:ea typeface="Calibri"/>
                          <a:cs typeface="Times New Roman"/>
                        </a:rPr>
                        <a:t>30 cm hul mur af tunge, massive teglsten, 1800 kg/m</a:t>
                      </a:r>
                      <a:r>
                        <a:rPr lang="da-DK" sz="1000" baseline="30000">
                          <a:latin typeface="Calibri"/>
                          <a:ea typeface="Calibri"/>
                          <a:cs typeface="Times New Roman"/>
                        </a:rPr>
                        <a:t>3</a:t>
                      </a:r>
                      <a:r>
                        <a:rPr lang="da-DK" sz="1000">
                          <a:latin typeface="Calibri"/>
                          <a:ea typeface="Calibri"/>
                          <a:cs typeface="Times New Roman"/>
                        </a:rPr>
                        <a:t> fuget udvendigt og pudset indvendigt</a:t>
                      </a:r>
                      <a:endParaRPr lang="da-DK" sz="110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a:txBody>
                    <a:bodyPr/>
                    <a:lstStyle/>
                    <a:p>
                      <a:pPr algn="ctr">
                        <a:lnSpc>
                          <a:spcPct val="115000"/>
                        </a:lnSpc>
                        <a:spcAft>
                          <a:spcPts val="0"/>
                        </a:spcAft>
                      </a:pPr>
                      <a:r>
                        <a:rPr lang="da-DK" sz="1000" dirty="0">
                          <a:latin typeface="Calibri"/>
                          <a:ea typeface="Calibri"/>
                          <a:cs typeface="Times New Roman"/>
                        </a:rPr>
                        <a:t>1,6</a:t>
                      </a:r>
                      <a:endParaRPr lang="da-DK" sz="1100" dirty="0">
                        <a:latin typeface="Calibri"/>
                        <a:ea typeface="Calibri"/>
                        <a:cs typeface="Times New Roman"/>
                      </a:endParaRPr>
                    </a:p>
                  </a:txBody>
                  <a:tcPr marL="65594" marR="65594" marT="0" marB="0">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tcPr>
                </a:tc>
                <a:tc vMerge="1">
                  <a:txBody>
                    <a:bodyPr/>
                    <a:lstStyle/>
                    <a:p>
                      <a:endParaRPr lang="da-DK"/>
                    </a:p>
                  </a:txBody>
                  <a:tcPr/>
                </a:tc>
              </a:tr>
            </a:tbl>
          </a:graphicData>
        </a:graphic>
      </p:graphicFrame>
      <p:sp>
        <p:nvSpPr>
          <p:cNvPr id="155649" name="Oval 1"/>
          <p:cNvSpPr>
            <a:spLocks noChangeArrowheads="1"/>
          </p:cNvSpPr>
          <p:nvPr/>
        </p:nvSpPr>
        <p:spPr bwMode="auto">
          <a:xfrm flipV="1">
            <a:off x="3923928" y="3429000"/>
            <a:ext cx="3384376" cy="432048"/>
          </a:xfrm>
          <a:prstGeom prst="ellipse">
            <a:avLst/>
          </a:prstGeom>
          <a:solidFill>
            <a:srgbClr val="FFFFFF">
              <a:alpha val="0"/>
            </a:srgbClr>
          </a:solidFill>
          <a:ln w="9525">
            <a:solidFill>
              <a:srgbClr val="FF0000"/>
            </a:solidFill>
            <a:round/>
            <a:headEnd/>
            <a:tailEnd/>
          </a:ln>
        </p:spPr>
        <p:txBody>
          <a:bodyPr vert="horz" wrap="square" lIns="91440" tIns="45720" rIns="91440" bIns="45720" numCol="1" anchor="t" anchorCtr="0" compatLnSpc="1">
            <a:prstTxWarp prst="textNoShape">
              <a:avLst/>
            </a:prstTxWarp>
          </a:bodyPr>
          <a:lstStyle/>
          <a:p>
            <a:endParaRPr lang="da-DK"/>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850106"/>
          </a:xfrm>
        </p:spPr>
        <p:txBody>
          <a:bodyPr/>
          <a:lstStyle/>
          <a:p>
            <a:r>
              <a:rPr lang="da-DK" dirty="0" smtClean="0"/>
              <a:t/>
            </a:r>
            <a:br>
              <a:rPr lang="da-DK" dirty="0" smtClean="0"/>
            </a:br>
            <a:r>
              <a:rPr lang="da-DK" b="1" dirty="0" smtClean="0"/>
              <a:t>Energimærker         </a:t>
            </a:r>
            <a:r>
              <a:rPr lang="da-DK" sz="3200" b="1" dirty="0" smtClean="0">
                <a:solidFill>
                  <a:srgbClr val="00B0F0"/>
                </a:solidFill>
              </a:rPr>
              <a:t>Kapitel 5 side 55</a:t>
            </a:r>
            <a:r>
              <a:rPr lang="da-DK" dirty="0" smtClean="0"/>
              <a:t/>
            </a:r>
            <a:br>
              <a:rPr lang="da-DK" dirty="0" smtClean="0"/>
            </a:br>
            <a:endParaRPr lang="da-DK" dirty="0"/>
          </a:p>
        </p:txBody>
      </p:sp>
      <p:sp>
        <p:nvSpPr>
          <p:cNvPr id="3" name="Pladsholder til indhold 2"/>
          <p:cNvSpPr>
            <a:spLocks noGrp="1"/>
          </p:cNvSpPr>
          <p:nvPr>
            <p:ph idx="1"/>
          </p:nvPr>
        </p:nvSpPr>
        <p:spPr>
          <a:xfrm>
            <a:off x="457200" y="1340768"/>
            <a:ext cx="8229600" cy="5040560"/>
          </a:xfrm>
        </p:spPr>
        <p:txBody>
          <a:bodyPr>
            <a:normAutofit/>
          </a:bodyPr>
          <a:lstStyle/>
          <a:p>
            <a:r>
              <a:rPr lang="da-DK" sz="2400" dirty="0" smtClean="0"/>
              <a:t>Energimærket indeholder både oplysninger om klimaskærmen og installationer</a:t>
            </a:r>
          </a:p>
          <a:p>
            <a:endParaRPr lang="da-DK" sz="2400" dirty="0" smtClean="0"/>
          </a:p>
          <a:p>
            <a:r>
              <a:rPr lang="da-DK" sz="2400" dirty="0" smtClean="0"/>
              <a:t>En energikonsulent gennemgår bygningen for at fastlægge bygningens energibehov, og for at angive besparelsesforslag. </a:t>
            </a:r>
          </a:p>
          <a:p>
            <a:endParaRPr lang="da-DK" sz="2400" dirty="0" smtClean="0"/>
          </a:p>
          <a:p>
            <a:r>
              <a:rPr lang="da-DK" sz="2400" dirty="0" smtClean="0"/>
              <a:t>Bygningen klassificeres efter dens faktiske energimæssige egenskaber på klimaskærm og installationer</a:t>
            </a:r>
          </a:p>
          <a:p>
            <a:endParaRPr lang="da-DK" sz="2400" dirty="0" smtClean="0"/>
          </a:p>
          <a:p>
            <a:r>
              <a:rPr lang="da-DK" sz="2400" dirty="0" smtClean="0"/>
              <a:t>Dette beregnede forbrug ligger til grund for bedømmelsen af bygningen (bogstav) og energimærkningens anbefalinger. </a:t>
            </a:r>
          </a:p>
          <a:p>
            <a:endParaRPr lang="da-DK" sz="2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indhold 2"/>
          <p:cNvSpPr>
            <a:spLocks noGrp="1"/>
          </p:cNvSpPr>
          <p:nvPr>
            <p:ph idx="1"/>
          </p:nvPr>
        </p:nvSpPr>
        <p:spPr/>
        <p:txBody>
          <a:bodyPr/>
          <a:lstStyle/>
          <a:p>
            <a:endParaRPr lang="da-DK"/>
          </a:p>
        </p:txBody>
      </p:sp>
      <p:pic>
        <p:nvPicPr>
          <p:cNvPr id="4" name="Billede 3" descr="cid:image007.png@01CAA348.427001D0"/>
          <p:cNvPicPr/>
          <p:nvPr/>
        </p:nvPicPr>
        <p:blipFill>
          <a:blip r:embed="rId2" r:link="rId3" cstate="print"/>
          <a:srcRect/>
          <a:stretch>
            <a:fillRect/>
          </a:stretch>
        </p:blipFill>
        <p:spPr bwMode="auto">
          <a:xfrm>
            <a:off x="2071670" y="2305050"/>
            <a:ext cx="4152917" cy="31956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indhold 2"/>
          <p:cNvSpPr>
            <a:spLocks noGrp="1"/>
          </p:cNvSpPr>
          <p:nvPr>
            <p:ph idx="1"/>
          </p:nvPr>
        </p:nvSpPr>
        <p:spPr/>
        <p:txBody>
          <a:bodyPr/>
          <a:lstStyle/>
          <a:p>
            <a:endParaRPr lang="da-DK"/>
          </a:p>
        </p:txBody>
      </p:sp>
      <p:pic>
        <p:nvPicPr>
          <p:cNvPr id="4" name="Billede 3" descr="cid:image008.png@01CAA348.427001D0"/>
          <p:cNvPicPr/>
          <p:nvPr/>
        </p:nvPicPr>
        <p:blipFill>
          <a:blip r:embed="rId2" r:link="rId3" cstate="print"/>
          <a:srcRect/>
          <a:stretch>
            <a:fillRect/>
          </a:stretch>
        </p:blipFill>
        <p:spPr bwMode="auto">
          <a:xfrm>
            <a:off x="1681164" y="23813"/>
            <a:ext cx="5676918" cy="62627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graphicFrame>
        <p:nvGraphicFramePr>
          <p:cNvPr id="20" name="Pladsholder til indhold 19"/>
          <p:cNvGraphicFramePr>
            <a:graphicFrameLocks noGrp="1"/>
          </p:cNvGraphicFramePr>
          <p:nvPr>
            <p:ph idx="1"/>
          </p:nvPr>
        </p:nvGraphicFramePr>
        <p:xfrm>
          <a:off x="457200" y="1600200"/>
          <a:ext cx="8229600" cy="370840"/>
        </p:xfrm>
        <a:graphic>
          <a:graphicData uri="http://schemas.openxmlformats.org/drawingml/2006/table">
            <a:tbl>
              <a:tblPr firstRow="1" bandRow="1">
                <a:tableStyleId>{5C22544A-7EE6-4342-B048-85BDC9FD1C3A}</a:tableStyleId>
              </a:tblPr>
              <a:tblGrid>
                <a:gridCol w="8229600"/>
              </a:tblGrid>
              <a:tr h="370840">
                <a:tc>
                  <a:txBody>
                    <a:bodyPr/>
                    <a:lstStyle/>
                    <a:p>
                      <a:endParaRPr lang="da-DK" dirty="0"/>
                    </a:p>
                  </a:txBody>
                  <a:tcPr/>
                </a:tc>
              </a:tr>
            </a:tbl>
          </a:graphicData>
        </a:graphic>
      </p:graphicFrame>
      <p:pic>
        <p:nvPicPr>
          <p:cNvPr id="4" name="Billede 3" descr="Maj_juni_Hjørring_Kalundborg_fodbold_får_skyer_sanne50_als_sctha 315.jpg"/>
          <p:cNvPicPr>
            <a:picLocks noChangeAspect="1"/>
          </p:cNvPicPr>
          <p:nvPr/>
        </p:nvPicPr>
        <p:blipFill>
          <a:blip r:embed="rId2" cstate="print"/>
          <a:stretch>
            <a:fillRect/>
          </a:stretch>
        </p:blipFill>
        <p:spPr>
          <a:xfrm>
            <a:off x="0" y="0"/>
            <a:ext cx="9144000" cy="6858000"/>
          </a:xfrm>
          <a:prstGeom prst="rect">
            <a:avLst/>
          </a:prstGeom>
        </p:spPr>
      </p:pic>
      <p:sp>
        <p:nvSpPr>
          <p:cNvPr id="5" name="Rektangulær billedforklaring 4"/>
          <p:cNvSpPr/>
          <p:nvPr/>
        </p:nvSpPr>
        <p:spPr>
          <a:xfrm>
            <a:off x="6786578" y="2143116"/>
            <a:ext cx="1785950" cy="1285884"/>
          </a:xfrm>
          <a:prstGeom prst="wedgeRectCallout">
            <a:avLst>
              <a:gd name="adj1" fmla="val -69473"/>
              <a:gd name="adj2" fmla="val 39034"/>
            </a:avLst>
          </a:prstGeom>
          <a:solidFill>
            <a:schemeClr val="tx1">
              <a:lumMod val="50000"/>
              <a:lumOff val="50000"/>
              <a:alpha val="6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a-DK" dirty="0" smtClean="0"/>
              <a:t>Oprindeligt  eternittag. Loft m. gitterspær</a:t>
            </a:r>
          </a:p>
          <a:p>
            <a:pPr algn="ctr"/>
            <a:r>
              <a:rPr lang="da-DK" dirty="0" smtClean="0"/>
              <a:t>Isoleret m. 100 mm</a:t>
            </a:r>
            <a:endParaRPr lang="da-DK" dirty="0"/>
          </a:p>
        </p:txBody>
      </p:sp>
      <p:pic>
        <p:nvPicPr>
          <p:cNvPr id="6" name="Billede 5" descr="IMG_9101.jpg"/>
          <p:cNvPicPr>
            <a:picLocks noChangeAspect="1"/>
          </p:cNvPicPr>
          <p:nvPr/>
        </p:nvPicPr>
        <p:blipFill>
          <a:blip r:embed="rId3" cstate="print"/>
          <a:stretch>
            <a:fillRect/>
          </a:stretch>
        </p:blipFill>
        <p:spPr>
          <a:xfrm>
            <a:off x="4786314" y="5643578"/>
            <a:ext cx="1214414" cy="910811"/>
          </a:xfrm>
          <a:prstGeom prst="rect">
            <a:avLst/>
          </a:prstGeom>
        </p:spPr>
      </p:pic>
      <p:sp>
        <p:nvSpPr>
          <p:cNvPr id="7" name="Tekstboks 7"/>
          <p:cNvSpPr txBox="1"/>
          <p:nvPr/>
        </p:nvSpPr>
        <p:spPr>
          <a:xfrm>
            <a:off x="4143372" y="4643446"/>
            <a:ext cx="1928826" cy="923330"/>
          </a:xfrm>
          <a:prstGeom prst="rect">
            <a:avLst/>
          </a:prstGeom>
          <a:noFill/>
        </p:spPr>
        <p:txBody>
          <a:bodyPr wrap="square" rtlCol="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dirty="0" smtClean="0">
                <a:solidFill>
                  <a:schemeClr val="bg1"/>
                </a:solidFill>
              </a:rPr>
              <a:t>Olie-kedelunit i støbejern  fra 1968</a:t>
            </a:r>
            <a:endParaRPr lang="da-DK" dirty="0">
              <a:solidFill>
                <a:schemeClr val="bg1"/>
              </a:solidFill>
            </a:endParaRPr>
          </a:p>
        </p:txBody>
      </p:sp>
      <p:sp>
        <p:nvSpPr>
          <p:cNvPr id="8" name="Afrundet rektangulær billedforklaring 7"/>
          <p:cNvSpPr/>
          <p:nvPr/>
        </p:nvSpPr>
        <p:spPr>
          <a:xfrm>
            <a:off x="7429520" y="3786190"/>
            <a:ext cx="1714480" cy="1571636"/>
          </a:xfrm>
          <a:prstGeom prst="wedgeRoundRectCallout">
            <a:avLst>
              <a:gd name="adj1" fmla="val -71824"/>
              <a:gd name="adj2" fmla="val -43705"/>
              <a:gd name="adj3" fmla="val 16667"/>
            </a:avLst>
          </a:prstGeom>
          <a:solidFill>
            <a:schemeClr val="tx1">
              <a:lumMod val="50000"/>
              <a:lumOff val="50000"/>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a-DK"/>
          </a:p>
        </p:txBody>
      </p:sp>
      <p:sp>
        <p:nvSpPr>
          <p:cNvPr id="9" name="Tekstboks 9"/>
          <p:cNvSpPr txBox="1"/>
          <p:nvPr/>
        </p:nvSpPr>
        <p:spPr>
          <a:xfrm>
            <a:off x="7500958" y="4000504"/>
            <a:ext cx="1643042" cy="1200329"/>
          </a:xfrm>
          <a:prstGeom prst="rect">
            <a:avLst/>
          </a:prstGeom>
          <a:noFill/>
        </p:spPr>
        <p:txBody>
          <a:bodyPr wrap="square" rtlCol="0">
            <a:spAutoFit/>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dirty="0" smtClean="0">
                <a:solidFill>
                  <a:schemeClr val="bg1"/>
                </a:solidFill>
              </a:rPr>
              <a:t>30 m²</a:t>
            </a:r>
          </a:p>
          <a:p>
            <a:r>
              <a:rPr lang="da-DK" dirty="0" smtClean="0">
                <a:solidFill>
                  <a:schemeClr val="bg1"/>
                </a:solidFill>
              </a:rPr>
              <a:t> </a:t>
            </a:r>
            <a:r>
              <a:rPr lang="da-DK" dirty="0" err="1" smtClean="0">
                <a:solidFill>
                  <a:schemeClr val="bg1"/>
                </a:solidFill>
              </a:rPr>
              <a:t>to-lags</a:t>
            </a:r>
            <a:r>
              <a:rPr lang="da-DK" dirty="0" smtClean="0">
                <a:solidFill>
                  <a:schemeClr val="bg1"/>
                </a:solidFill>
              </a:rPr>
              <a:t> termoruder fra  1986</a:t>
            </a:r>
            <a:endParaRPr lang="da-DK" dirty="0">
              <a:solidFill>
                <a:schemeClr val="bg1"/>
              </a:solidFill>
            </a:endParaRPr>
          </a:p>
        </p:txBody>
      </p:sp>
      <p:sp>
        <p:nvSpPr>
          <p:cNvPr id="10" name="Afrundet rektangulær billedforklaring 9"/>
          <p:cNvSpPr/>
          <p:nvPr/>
        </p:nvSpPr>
        <p:spPr>
          <a:xfrm>
            <a:off x="1428728" y="3929066"/>
            <a:ext cx="1700218" cy="1500198"/>
          </a:xfrm>
          <a:prstGeom prst="wedgeRoundRectCallout">
            <a:avLst>
              <a:gd name="adj1" fmla="val 85937"/>
              <a:gd name="adj2" fmla="val -38937"/>
              <a:gd name="adj3" fmla="val 16667"/>
            </a:avLst>
          </a:prstGeom>
          <a:solidFill>
            <a:schemeClr val="tx1">
              <a:lumMod val="50000"/>
              <a:lumOff val="50000"/>
              <a:alpha val="6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a-D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a-DK" dirty="0" smtClean="0"/>
              <a:t>80 m² </a:t>
            </a:r>
            <a:r>
              <a:rPr lang="da-DK" dirty="0" err="1" smtClean="0"/>
              <a:t>dobbeltmur</a:t>
            </a:r>
            <a:r>
              <a:rPr lang="da-DK" dirty="0" smtClean="0"/>
              <a:t> ca. 300 mm  med 75 mm isolering</a:t>
            </a:r>
            <a:endParaRPr lang="da-DK" dirty="0"/>
          </a:p>
        </p:txBody>
      </p:sp>
      <p:sp>
        <p:nvSpPr>
          <p:cNvPr id="163841" name="AutoShape 1"/>
          <p:cNvSpPr>
            <a:spLocks noChangeArrowheads="1"/>
          </p:cNvSpPr>
          <p:nvPr/>
        </p:nvSpPr>
        <p:spPr bwMode="auto">
          <a:xfrm>
            <a:off x="2960688" y="5097463"/>
            <a:ext cx="1254122" cy="1046181"/>
          </a:xfrm>
          <a:prstGeom prst="wedgeRectCallout">
            <a:avLst>
              <a:gd name="adj1" fmla="val 54833"/>
              <a:gd name="adj2" fmla="val -5256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a-DK" sz="1200" b="1" i="0" u="none" strike="noStrike" cap="none" normalizeH="0" baseline="0" smtClean="0">
                <a:ln>
                  <a:noFill/>
                </a:ln>
                <a:solidFill>
                  <a:schemeClr val="tx1"/>
                </a:solidFill>
                <a:effectLst/>
                <a:latin typeface="Calibri" pitchFamily="34" charset="0"/>
              </a:rPr>
              <a:t>Gulv over ventileret krybe-rum, i alt: 130m</a:t>
            </a:r>
            <a:r>
              <a:rPr kumimoji="0" lang="da-DK" sz="1200" b="1" i="0" u="none" strike="noStrike" cap="none" normalizeH="0" baseline="30000" smtClean="0">
                <a:ln>
                  <a:noFill/>
                </a:ln>
                <a:solidFill>
                  <a:schemeClr val="tx1"/>
                </a:solidFill>
                <a:effectLst/>
                <a:latin typeface="Calibri" pitchFamily="34" charset="0"/>
              </a:rPr>
              <a:t>2</a:t>
            </a:r>
            <a:endParaRPr kumimoji="0" lang="da-DK" sz="1800" b="0" i="0" u="none" strike="noStrike" cap="none" normalizeH="0" baseline="0" smtClean="0">
              <a:ln>
                <a:noFill/>
              </a:ln>
              <a:solidFill>
                <a:schemeClr val="tx1"/>
              </a:solidFill>
              <a:effectLst/>
              <a:latin typeface="Arial" pitchFamily="34" charset="0"/>
            </a:endParaRPr>
          </a:p>
        </p:txBody>
      </p:sp>
      <p:sp>
        <p:nvSpPr>
          <p:cNvPr id="163842" name="AutoShape 2"/>
          <p:cNvSpPr>
            <a:spLocks noChangeArrowheads="1"/>
          </p:cNvSpPr>
          <p:nvPr/>
        </p:nvSpPr>
        <p:spPr bwMode="auto">
          <a:xfrm>
            <a:off x="6286512" y="4929198"/>
            <a:ext cx="876300" cy="1219200"/>
          </a:xfrm>
          <a:prstGeom prst="wedgeRectCallout">
            <a:avLst>
              <a:gd name="adj1" fmla="val -50292"/>
              <a:gd name="adj2" fmla="val -76093"/>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a-DK" sz="1200" b="1" i="0" u="none" strike="noStrike" cap="none" normalizeH="0" baseline="0" smtClean="0">
                <a:ln>
                  <a:noFill/>
                </a:ln>
                <a:solidFill>
                  <a:schemeClr val="tx1"/>
                </a:solidFill>
                <a:effectLst/>
                <a:latin typeface="Calibri" pitchFamily="34" charset="0"/>
              </a:rPr>
              <a:t>U-værdi dør: 2,0</a:t>
            </a:r>
            <a:endParaRPr kumimoji="0" lang="da-DK" sz="1200" b="1"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da-DK" sz="1200" b="1" i="0" u="none" strike="noStrike" cap="none" normalizeH="0" baseline="0" smtClean="0">
                <a:ln>
                  <a:noFill/>
                </a:ln>
                <a:solidFill>
                  <a:schemeClr val="tx1"/>
                </a:solidFill>
                <a:effectLst/>
                <a:latin typeface="Calibri" pitchFamily="34" charset="0"/>
              </a:rPr>
              <a:t>I alt: 2 m</a:t>
            </a:r>
            <a:r>
              <a:rPr kumimoji="0" lang="da-DK" sz="1200" b="1" i="0" u="none" strike="noStrike" cap="none" normalizeH="0" baseline="30000" smtClean="0">
                <a:ln>
                  <a:noFill/>
                </a:ln>
                <a:solidFill>
                  <a:schemeClr val="tx1"/>
                </a:solidFill>
                <a:effectLst/>
                <a:latin typeface="Calibri" pitchFamily="34" charset="0"/>
              </a:rPr>
              <a:t>2</a:t>
            </a:r>
            <a:endParaRPr kumimoji="0" lang="da-DK" sz="1800" b="0" i="0" u="none" strike="noStrike" cap="none" normalizeH="0" baseline="0" smtClean="0">
              <a:ln>
                <a:noFill/>
              </a:ln>
              <a:solidFill>
                <a:schemeClr val="tx1"/>
              </a:solidFill>
              <a:effectLst/>
              <a:latin typeface="Arial" pitchFamily="34" charset="0"/>
            </a:endParaRPr>
          </a:p>
        </p:txBody>
      </p:sp>
      <p:graphicFrame>
        <p:nvGraphicFramePr>
          <p:cNvPr id="21" name="Tabel 20"/>
          <p:cNvGraphicFramePr>
            <a:graphicFrameLocks noGrp="1"/>
          </p:cNvGraphicFramePr>
          <p:nvPr/>
        </p:nvGraphicFramePr>
        <p:xfrm>
          <a:off x="2000232" y="428604"/>
          <a:ext cx="3119438" cy="370840"/>
        </p:xfrm>
        <a:graphic>
          <a:graphicData uri="http://schemas.openxmlformats.org/drawingml/2006/table">
            <a:tbl>
              <a:tblPr firstRow="1" bandRow="1">
                <a:tableStyleId>{5C22544A-7EE6-4342-B048-85BDC9FD1C3A}</a:tableStyleId>
              </a:tblPr>
              <a:tblGrid>
                <a:gridCol w="3119438"/>
              </a:tblGrid>
              <a:tr h="370840">
                <a:tc>
                  <a:txBody>
                    <a:bodyPr/>
                    <a:lstStyle/>
                    <a:p>
                      <a:r>
                        <a:rPr lang="da-DK" dirty="0" smtClean="0"/>
                        <a:t>Opgave til kap 5</a:t>
                      </a:r>
                      <a:endParaRPr lang="da-DK" dirty="0"/>
                    </a:p>
                  </a:txBody>
                  <a:tcPr/>
                </a:tc>
              </a:tr>
            </a:tbl>
          </a:graphicData>
        </a:graphic>
      </p:graphicFrame>
      <p:sp>
        <p:nvSpPr>
          <p:cNvPr id="14" name="Tekstboks 13"/>
          <p:cNvSpPr txBox="1"/>
          <p:nvPr/>
        </p:nvSpPr>
        <p:spPr>
          <a:xfrm>
            <a:off x="7740352" y="5301208"/>
            <a:ext cx="1008112" cy="923330"/>
          </a:xfrm>
          <a:prstGeom prst="rect">
            <a:avLst/>
          </a:prstGeom>
          <a:solidFill>
            <a:schemeClr val="bg1"/>
          </a:solidFill>
        </p:spPr>
        <p:txBody>
          <a:bodyPr wrap="square" rtlCol="0">
            <a:spAutoFit/>
          </a:bodyPr>
          <a:lstStyle/>
          <a:p>
            <a:r>
              <a:rPr lang="da-DK" dirty="0" err="1" smtClean="0"/>
              <a:t>U-værdi</a:t>
            </a:r>
            <a:endParaRPr lang="da-DK" dirty="0" smtClean="0"/>
          </a:p>
          <a:p>
            <a:r>
              <a:rPr lang="da-DK" dirty="0" smtClean="0"/>
              <a:t>Vindue</a:t>
            </a:r>
          </a:p>
          <a:p>
            <a:r>
              <a:rPr lang="da-DK" dirty="0" smtClean="0"/>
              <a:t>2,7</a:t>
            </a:r>
            <a:endParaRPr lang="da-DK" dirty="0"/>
          </a:p>
        </p:txBody>
      </p:sp>
      <p:sp>
        <p:nvSpPr>
          <p:cNvPr id="15" name="Tekstboks 14"/>
          <p:cNvSpPr txBox="1"/>
          <p:nvPr/>
        </p:nvSpPr>
        <p:spPr>
          <a:xfrm>
            <a:off x="5652120" y="404664"/>
            <a:ext cx="3024336" cy="584775"/>
          </a:xfrm>
          <a:prstGeom prst="rect">
            <a:avLst/>
          </a:prstGeom>
          <a:noFill/>
        </p:spPr>
        <p:txBody>
          <a:bodyPr wrap="square" rtlCol="0">
            <a:spAutoFit/>
          </a:bodyPr>
          <a:lstStyle/>
          <a:p>
            <a:r>
              <a:rPr lang="da-DK" sz="3200" b="1" dirty="0" smtClean="0">
                <a:solidFill>
                  <a:srgbClr val="00B0F0"/>
                </a:solidFill>
              </a:rPr>
              <a:t>Kapitel 5 side 60</a:t>
            </a:r>
            <a:endParaRPr lang="da-DK" sz="3200" b="1" dirty="0">
              <a:solidFill>
                <a:srgbClr val="00B0F0"/>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Opgave 5 til kap. 5</a:t>
            </a:r>
            <a:endParaRPr lang="da-DK" dirty="0"/>
          </a:p>
        </p:txBody>
      </p:sp>
      <p:sp>
        <p:nvSpPr>
          <p:cNvPr id="3" name="Pladsholder til indhold 2"/>
          <p:cNvSpPr>
            <a:spLocks noGrp="1"/>
          </p:cNvSpPr>
          <p:nvPr>
            <p:ph idx="1"/>
          </p:nvPr>
        </p:nvSpPr>
        <p:spPr/>
        <p:txBody>
          <a:bodyPr>
            <a:normAutofit fontScale="92500" lnSpcReduction="20000"/>
          </a:bodyPr>
          <a:lstStyle/>
          <a:p>
            <a:r>
              <a:rPr lang="da-DK" dirty="0" smtClean="0"/>
              <a:t>1) Udregn ved hjælp af varmetabstabellerne i dette kapitel husets omtrentlige energibehov i kWh. </a:t>
            </a:r>
          </a:p>
          <a:p>
            <a:pPr>
              <a:buNone/>
            </a:pPr>
            <a:r>
              <a:rPr lang="da-DK" dirty="0" smtClean="0"/>
              <a:t> </a:t>
            </a:r>
          </a:p>
          <a:p>
            <a:r>
              <a:rPr lang="da-DK" dirty="0" smtClean="0"/>
              <a:t>2) Udregn varmetabet ved renovering op til minimumsanbefalingerne (ca. BR 08 – se skema). </a:t>
            </a:r>
          </a:p>
          <a:p>
            <a:r>
              <a:rPr lang="da-DK" dirty="0" smtClean="0"/>
              <a:t>Benyt skemaerne på de næste sider. </a:t>
            </a:r>
          </a:p>
          <a:p>
            <a:r>
              <a:rPr lang="da-DK" dirty="0" smtClean="0"/>
              <a:t>Hus opført i 1973.</a:t>
            </a:r>
          </a:p>
          <a:p>
            <a:r>
              <a:rPr lang="da-DK" dirty="0" smtClean="0"/>
              <a:t>(I denne opgave tages ikke hensyn til gratisvarme, varmeanlæggets virkningsgrad m.m.)</a:t>
            </a:r>
            <a:endParaRPr lang="da-DK"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boks 3"/>
          <p:cNvSpPr txBox="1"/>
          <p:nvPr/>
        </p:nvSpPr>
        <p:spPr>
          <a:xfrm>
            <a:off x="7668344" y="2852936"/>
            <a:ext cx="720080" cy="369332"/>
          </a:xfrm>
          <a:prstGeom prst="rect">
            <a:avLst/>
          </a:prstGeom>
          <a:solidFill>
            <a:schemeClr val="bg1"/>
          </a:solidFill>
        </p:spPr>
        <p:txBody>
          <a:bodyPr wrap="square" rtlCol="0">
            <a:spAutoFit/>
          </a:bodyPr>
          <a:lstStyle/>
          <a:p>
            <a:r>
              <a:rPr lang="da-DK" dirty="0" smtClean="0"/>
              <a:t>4940</a:t>
            </a:r>
            <a:endParaRPr lang="da-DK" dirty="0"/>
          </a:p>
        </p:txBody>
      </p:sp>
      <p:sp>
        <p:nvSpPr>
          <p:cNvPr id="2" name="Titel 1"/>
          <p:cNvSpPr>
            <a:spLocks noGrp="1"/>
          </p:cNvSpPr>
          <p:nvPr>
            <p:ph type="title"/>
          </p:nvPr>
        </p:nvSpPr>
        <p:spPr/>
        <p:txBody>
          <a:bodyPr/>
          <a:lstStyle/>
          <a:p>
            <a:r>
              <a:rPr lang="da-DK" sz="3200" dirty="0" smtClean="0"/>
              <a:t>Udregn besparelser ved at energirenovere op til nedenstående niveau: </a:t>
            </a:r>
            <a:endParaRPr lang="da-DK" sz="3200" dirty="0"/>
          </a:p>
        </p:txBody>
      </p:sp>
      <p:pic>
        <p:nvPicPr>
          <p:cNvPr id="21506" name="Picture 2"/>
          <p:cNvPicPr>
            <a:picLocks noGrp="1" noChangeAspect="1" noChangeArrowheads="1"/>
          </p:cNvPicPr>
          <p:nvPr>
            <p:ph idx="1"/>
          </p:nvPr>
        </p:nvPicPr>
        <p:blipFill>
          <a:blip r:embed="rId2" cstate="print"/>
          <a:srcRect/>
          <a:stretch>
            <a:fillRect/>
          </a:stretch>
        </p:blipFill>
        <p:spPr bwMode="auto">
          <a:xfrm>
            <a:off x="467544" y="1340768"/>
            <a:ext cx="8274334" cy="4639365"/>
          </a:xfrm>
          <a:prstGeom prst="rect">
            <a:avLst/>
          </a:prstGeom>
          <a:noFill/>
          <a:ln w="9525">
            <a:noFill/>
            <a:miter lim="800000"/>
            <a:headEnd/>
            <a:tailEnd/>
          </a:ln>
        </p:spPr>
      </p:pic>
      <p:sp>
        <p:nvSpPr>
          <p:cNvPr id="5" name="Tekstboks 4"/>
          <p:cNvSpPr txBox="1"/>
          <p:nvPr/>
        </p:nvSpPr>
        <p:spPr>
          <a:xfrm>
            <a:off x="7380312" y="5229200"/>
            <a:ext cx="936104" cy="369332"/>
          </a:xfrm>
          <a:prstGeom prst="rect">
            <a:avLst/>
          </a:prstGeom>
          <a:solidFill>
            <a:schemeClr val="bg1"/>
          </a:solidFill>
        </p:spPr>
        <p:txBody>
          <a:bodyPr wrap="square" rtlCol="0">
            <a:spAutoFit/>
          </a:bodyPr>
          <a:lstStyle/>
          <a:p>
            <a:r>
              <a:rPr lang="da-DK" dirty="0" smtClean="0"/>
              <a:t>26040</a:t>
            </a:r>
            <a:endParaRPr lang="da-DK" dirty="0"/>
          </a:p>
        </p:txBody>
      </p:sp>
      <p:sp>
        <p:nvSpPr>
          <p:cNvPr id="6" name="Tekstboks 5"/>
          <p:cNvSpPr txBox="1"/>
          <p:nvPr/>
        </p:nvSpPr>
        <p:spPr>
          <a:xfrm>
            <a:off x="6084168" y="4869160"/>
            <a:ext cx="432048" cy="369332"/>
          </a:xfrm>
          <a:prstGeom prst="rect">
            <a:avLst/>
          </a:prstGeom>
          <a:noFill/>
        </p:spPr>
        <p:txBody>
          <a:bodyPr wrap="square" rtlCol="0">
            <a:spAutoFit/>
          </a:bodyPr>
          <a:lstStyle/>
          <a:p>
            <a:r>
              <a:rPr lang="da-DK" dirty="0" smtClean="0"/>
              <a:t>2</a:t>
            </a:r>
            <a:endParaRPr lang="da-DK"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Opgave 5</a:t>
            </a:r>
            <a:r>
              <a:rPr lang="da-DK" smtClean="0"/>
              <a:t>, fortsat</a:t>
            </a:r>
            <a:endParaRPr lang="da-DK"/>
          </a:p>
        </p:txBody>
      </p:sp>
      <p:pic>
        <p:nvPicPr>
          <p:cNvPr id="22530" name="Picture 2"/>
          <p:cNvPicPr>
            <a:picLocks noGrp="1" noChangeAspect="1" noChangeArrowheads="1"/>
          </p:cNvPicPr>
          <p:nvPr>
            <p:ph idx="1"/>
          </p:nvPr>
        </p:nvPicPr>
        <p:blipFill>
          <a:blip r:embed="rId2" cstate="print"/>
          <a:srcRect/>
          <a:stretch>
            <a:fillRect/>
          </a:stretch>
        </p:blipFill>
        <p:spPr bwMode="auto">
          <a:xfrm>
            <a:off x="251520" y="1556792"/>
            <a:ext cx="8688965" cy="4464496"/>
          </a:xfrm>
          <a:prstGeom prst="rect">
            <a:avLst/>
          </a:prstGeom>
          <a:noFill/>
          <a:ln w="9525">
            <a:noFill/>
            <a:miter lim="800000"/>
            <a:headEnd/>
            <a:tailEnd/>
          </a:ln>
        </p:spPr>
      </p:pic>
      <p:sp>
        <p:nvSpPr>
          <p:cNvPr id="4" name="Tekstboks 3"/>
          <p:cNvSpPr txBox="1"/>
          <p:nvPr/>
        </p:nvSpPr>
        <p:spPr>
          <a:xfrm>
            <a:off x="7236296" y="5445224"/>
            <a:ext cx="1512168" cy="338554"/>
          </a:xfrm>
          <a:prstGeom prst="rect">
            <a:avLst/>
          </a:prstGeom>
          <a:solidFill>
            <a:schemeClr val="bg1"/>
          </a:solidFill>
        </p:spPr>
        <p:txBody>
          <a:bodyPr wrap="square" rtlCol="0">
            <a:spAutoFit/>
          </a:bodyPr>
          <a:lstStyle/>
          <a:p>
            <a:r>
              <a:rPr lang="da-DK" sz="1600" b="1" dirty="0" smtClean="0"/>
              <a:t>16400 KWh/år</a:t>
            </a:r>
            <a:endParaRPr lang="da-DK" sz="16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indhold 2"/>
          <p:cNvSpPr>
            <a:spLocks noGrp="1"/>
          </p:cNvSpPr>
          <p:nvPr>
            <p:ph idx="1"/>
          </p:nvPr>
        </p:nvSpPr>
        <p:spPr/>
        <p:txBody>
          <a:bodyPr/>
          <a:lstStyle/>
          <a:p>
            <a:pPr>
              <a:buNone/>
            </a:pPr>
            <a:r>
              <a:rPr lang="da-DK" b="1" dirty="0" smtClean="0"/>
              <a:t>Energimærke G:</a:t>
            </a:r>
          </a:p>
          <a:p>
            <a:pPr>
              <a:buNone/>
            </a:pPr>
            <a:r>
              <a:rPr lang="da-DK" dirty="0" smtClean="0"/>
              <a:t>240kWh + 6500kWh/130 m² = 290 kWh</a:t>
            </a:r>
          </a:p>
          <a:p>
            <a:pPr>
              <a:buNone/>
            </a:pPr>
            <a:r>
              <a:rPr lang="da-DK" dirty="0" smtClean="0"/>
              <a:t>290 kWh x 130 = 37.700 kWh ≈ </a:t>
            </a:r>
            <a:r>
              <a:rPr lang="da-DK" b="1" dirty="0" smtClean="0"/>
              <a:t>3770 liter olie</a:t>
            </a:r>
          </a:p>
          <a:p>
            <a:pPr>
              <a:buNone/>
            </a:pPr>
            <a:endParaRPr lang="da-DK" dirty="0" smtClean="0"/>
          </a:p>
          <a:p>
            <a:pPr>
              <a:buNone/>
            </a:pPr>
            <a:r>
              <a:rPr lang="da-DK" b="1" dirty="0" smtClean="0"/>
              <a:t>Energimærke A:</a:t>
            </a:r>
          </a:p>
          <a:p>
            <a:pPr>
              <a:buNone/>
            </a:pPr>
            <a:r>
              <a:rPr lang="da-DK" dirty="0" smtClean="0"/>
              <a:t>52,5 kWh + 1650 kWh/130 m² = 65,19 kWh</a:t>
            </a:r>
          </a:p>
          <a:p>
            <a:pPr>
              <a:buNone/>
            </a:pPr>
            <a:r>
              <a:rPr lang="da-DK" dirty="0" smtClean="0"/>
              <a:t>65,19 kWh x 130 = 8475 ≈ </a:t>
            </a:r>
            <a:r>
              <a:rPr lang="da-DK" b="1" dirty="0" smtClean="0"/>
              <a:t>847 liter olie</a:t>
            </a:r>
          </a:p>
          <a:p>
            <a:pPr>
              <a:buNone/>
            </a:pPr>
            <a:endParaRPr lang="da-DK"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indhold 2"/>
          <p:cNvSpPr>
            <a:spLocks noGrp="1"/>
          </p:cNvSpPr>
          <p:nvPr>
            <p:ph idx="1"/>
          </p:nvPr>
        </p:nvSpPr>
        <p:spPr/>
        <p:txBody>
          <a:bodyPr/>
          <a:lstStyle/>
          <a:p>
            <a:endParaRPr lang="da-DK"/>
          </a:p>
        </p:txBody>
      </p:sp>
      <p:graphicFrame>
        <p:nvGraphicFramePr>
          <p:cNvPr id="1026" name="Object 2"/>
          <p:cNvGraphicFramePr>
            <a:graphicFrameLocks noChangeAspect="1"/>
          </p:cNvGraphicFramePr>
          <p:nvPr/>
        </p:nvGraphicFramePr>
        <p:xfrm>
          <a:off x="1500166" y="714356"/>
          <a:ext cx="6455685" cy="5006989"/>
        </p:xfrm>
        <a:graphic>
          <a:graphicData uri="http://schemas.openxmlformats.org/presentationml/2006/ole">
            <p:oleObj spid="_x0000_s1026" name="Dokument" r:id="rId3" imgW="5762552" imgH="4476622" progId="Word.Document.12">
              <p:embed/>
            </p:oleObj>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p:cNvPicPr/>
          <p:nvPr/>
        </p:nvPicPr>
        <p:blipFill>
          <a:blip r:embed="rId2" cstate="print"/>
          <a:srcRect/>
          <a:stretch>
            <a:fillRect/>
          </a:stretch>
        </p:blipFill>
        <p:spPr bwMode="auto">
          <a:xfrm>
            <a:off x="827584" y="764704"/>
            <a:ext cx="7848872" cy="4896544"/>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b="1" dirty="0" smtClean="0"/>
              <a:t>5.2 Hvordan finder du energibesparelsespotentialet</a:t>
            </a:r>
            <a:r>
              <a:rPr lang="da-DK" dirty="0" smtClean="0"/>
              <a:t/>
            </a:r>
            <a:br>
              <a:rPr lang="da-DK" dirty="0" smtClean="0"/>
            </a:br>
            <a:endParaRPr lang="da-DK" dirty="0"/>
          </a:p>
        </p:txBody>
      </p:sp>
      <p:sp>
        <p:nvSpPr>
          <p:cNvPr id="3" name="Pladsholder til indhold 2"/>
          <p:cNvSpPr>
            <a:spLocks noGrp="1"/>
          </p:cNvSpPr>
          <p:nvPr>
            <p:ph idx="1"/>
          </p:nvPr>
        </p:nvSpPr>
        <p:spPr>
          <a:xfrm>
            <a:off x="457200" y="1196752"/>
            <a:ext cx="8229600" cy="5112568"/>
          </a:xfrm>
        </p:spPr>
        <p:txBody>
          <a:bodyPr>
            <a:normAutofit fontScale="92500" lnSpcReduction="20000"/>
          </a:bodyPr>
          <a:lstStyle/>
          <a:p>
            <a:pPr>
              <a:buNone/>
            </a:pPr>
            <a:r>
              <a:rPr lang="da-DK" b="1" dirty="0" smtClean="0"/>
              <a:t>Hvor kan man spare?</a:t>
            </a:r>
            <a:endParaRPr lang="da-DK" dirty="0" smtClean="0"/>
          </a:p>
          <a:p>
            <a:pPr>
              <a:buNone/>
            </a:pPr>
            <a:r>
              <a:rPr lang="da-DK" dirty="0" smtClean="0"/>
              <a:t>Hér er metoder til at lokalisere de bygningsdele, som har størst mulighed for at give energibesparelser. Nedenfor henvises til forskellige værktøjer til at lokalisere energibesparelserne:</a:t>
            </a:r>
          </a:p>
          <a:p>
            <a:pPr>
              <a:buNone/>
            </a:pPr>
            <a:endParaRPr lang="da-DK" dirty="0" smtClean="0"/>
          </a:p>
          <a:p>
            <a:pPr lvl="0"/>
            <a:r>
              <a:rPr lang="da-DK" dirty="0" smtClean="0"/>
              <a:t>Tjeklister – hvornår skal bygningsdelen renoveres</a:t>
            </a:r>
          </a:p>
          <a:p>
            <a:pPr lvl="0"/>
            <a:r>
              <a:rPr lang="da-DK" dirty="0" smtClean="0"/>
              <a:t>Energiløsningerne</a:t>
            </a:r>
          </a:p>
          <a:p>
            <a:pPr lvl="0"/>
            <a:r>
              <a:rPr lang="da-DK" dirty="0" smtClean="0"/>
              <a:t>Varmetab i danskernes bygninger</a:t>
            </a:r>
          </a:p>
          <a:p>
            <a:pPr lvl="0"/>
            <a:r>
              <a:rPr lang="da-DK" dirty="0" smtClean="0"/>
              <a:t>Energimærker - tilstandsrapporter</a:t>
            </a:r>
          </a:p>
          <a:p>
            <a:endParaRPr lang="da-DK"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linds(horizontal)">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linds(horizontal)">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Tjekskemaet indeholder gennemgang af</a:t>
            </a:r>
            <a:endParaRPr lang="da-DK" dirty="0"/>
          </a:p>
        </p:txBody>
      </p:sp>
      <p:sp>
        <p:nvSpPr>
          <p:cNvPr id="3" name="Pladsholder til indhold 2"/>
          <p:cNvSpPr>
            <a:spLocks noGrp="1"/>
          </p:cNvSpPr>
          <p:nvPr>
            <p:ph idx="1"/>
          </p:nvPr>
        </p:nvSpPr>
        <p:spPr/>
        <p:txBody>
          <a:bodyPr/>
          <a:lstStyle/>
          <a:p>
            <a:pPr>
              <a:buNone/>
            </a:pPr>
            <a:endParaRPr lang="da-DK" dirty="0" smtClean="0"/>
          </a:p>
          <a:p>
            <a:r>
              <a:rPr lang="da-DK" dirty="0" smtClean="0"/>
              <a:t>Tagkonstruktion</a:t>
            </a:r>
          </a:p>
          <a:p>
            <a:endParaRPr lang="da-DK" dirty="0" smtClean="0"/>
          </a:p>
          <a:p>
            <a:r>
              <a:rPr lang="da-DK" dirty="0" smtClean="0"/>
              <a:t>Ydervægge og vinduer</a:t>
            </a:r>
          </a:p>
          <a:p>
            <a:pPr>
              <a:buNone/>
            </a:pPr>
            <a:endParaRPr lang="da-DK" dirty="0" smtClean="0"/>
          </a:p>
          <a:p>
            <a:r>
              <a:rPr lang="da-DK" dirty="0" smtClean="0"/>
              <a:t>Varmeinstallationer</a:t>
            </a:r>
          </a:p>
          <a:p>
            <a:endParaRPr lang="da-DK"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Tagkonstruktionen</a:t>
            </a:r>
            <a:endParaRPr lang="da-DK" dirty="0"/>
          </a:p>
        </p:txBody>
      </p:sp>
      <p:pic>
        <p:nvPicPr>
          <p:cNvPr id="6146" name="Picture 2"/>
          <p:cNvPicPr>
            <a:picLocks noChangeAspect="1" noChangeArrowheads="1"/>
          </p:cNvPicPr>
          <p:nvPr/>
        </p:nvPicPr>
        <p:blipFill>
          <a:blip r:embed="rId3" cstate="print"/>
          <a:srcRect/>
          <a:stretch>
            <a:fillRect/>
          </a:stretch>
        </p:blipFill>
        <p:spPr bwMode="auto">
          <a:xfrm>
            <a:off x="214282" y="1214421"/>
            <a:ext cx="8715640" cy="5065377"/>
          </a:xfrm>
          <a:prstGeom prst="rect">
            <a:avLst/>
          </a:prstGeom>
          <a:noFill/>
          <a:ln w="9525">
            <a:noFill/>
            <a:miter lim="800000"/>
            <a:headEnd/>
            <a:tailEnd/>
          </a:ln>
        </p:spPr>
      </p:pic>
      <p:sp>
        <p:nvSpPr>
          <p:cNvPr id="4" name="Tekstboks 3"/>
          <p:cNvSpPr txBox="1"/>
          <p:nvPr/>
        </p:nvSpPr>
        <p:spPr>
          <a:xfrm>
            <a:off x="1907704" y="1196752"/>
            <a:ext cx="2952328" cy="584775"/>
          </a:xfrm>
          <a:prstGeom prst="rect">
            <a:avLst/>
          </a:prstGeom>
          <a:noFill/>
        </p:spPr>
        <p:txBody>
          <a:bodyPr wrap="square" rtlCol="0">
            <a:spAutoFit/>
          </a:bodyPr>
          <a:lstStyle/>
          <a:p>
            <a:r>
              <a:rPr lang="da-DK" sz="3200" b="1" dirty="0" smtClean="0">
                <a:solidFill>
                  <a:srgbClr val="0070C0"/>
                </a:solidFill>
              </a:rPr>
              <a:t>Side 31</a:t>
            </a:r>
            <a:endParaRPr lang="da-DK" sz="3200" b="1"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3354</TotalTime>
  <Words>1854</Words>
  <Application>Microsoft Office PowerPoint</Application>
  <PresentationFormat>Skærmshow (4:3)</PresentationFormat>
  <Paragraphs>275</Paragraphs>
  <Slides>37</Slides>
  <Notes>14</Notes>
  <HiddenSlides>4</HiddenSlides>
  <MMClips>0</MMClips>
  <ScaleCrop>false</ScaleCrop>
  <HeadingPairs>
    <vt:vector size="6" baseType="variant">
      <vt:variant>
        <vt:lpstr>Tema</vt:lpstr>
      </vt:variant>
      <vt:variant>
        <vt:i4>1</vt:i4>
      </vt:variant>
      <vt:variant>
        <vt:lpstr>Integrerede OLE-servere</vt:lpstr>
      </vt:variant>
      <vt:variant>
        <vt:i4>1</vt:i4>
      </vt:variant>
      <vt:variant>
        <vt:lpstr>Diastitler</vt:lpstr>
      </vt:variant>
      <vt:variant>
        <vt:i4>37</vt:i4>
      </vt:variant>
    </vt:vector>
  </HeadingPairs>
  <TitlesOfParts>
    <vt:vector size="39" baseType="lpstr">
      <vt:lpstr>Kontortema</vt:lpstr>
      <vt:lpstr>Dokument</vt:lpstr>
      <vt:lpstr>Dias nummer 1</vt:lpstr>
      <vt:lpstr>5. Energipotentiale – lokalisér besparelserne – varmetab i bygningerne </vt:lpstr>
      <vt:lpstr>Salgstid, pris og afslag for solgte boliger fordelt på energimærker</vt:lpstr>
      <vt:lpstr>Dias nummer 4</vt:lpstr>
      <vt:lpstr>Dias nummer 5</vt:lpstr>
      <vt:lpstr>Dias nummer 6</vt:lpstr>
      <vt:lpstr>5.2 Hvordan finder du energibesparelsespotentialet </vt:lpstr>
      <vt:lpstr>Tjekskemaet indeholder gennemgang af</vt:lpstr>
      <vt:lpstr>Tagkonstruktionen</vt:lpstr>
      <vt:lpstr>Levetider på tage</vt:lpstr>
      <vt:lpstr>Ydervægge vinduer og døre</vt:lpstr>
      <vt:lpstr>Levetider på vinduer</vt:lpstr>
      <vt:lpstr>Levetider på facader</vt:lpstr>
      <vt:lpstr>  Energiløsningerne. </vt:lpstr>
      <vt:lpstr>Dias nummer 15</vt:lpstr>
      <vt:lpstr>Dias nummer 16</vt:lpstr>
      <vt:lpstr>Dias nummer 17</vt:lpstr>
      <vt:lpstr>Dias nummer 18</vt:lpstr>
      <vt:lpstr>Dias nummer 19</vt:lpstr>
      <vt:lpstr>Dias nummer 20</vt:lpstr>
      <vt:lpstr>Dias nummer 21</vt:lpstr>
      <vt:lpstr>Dias nummer 22</vt:lpstr>
      <vt:lpstr>Pakkeløsninger </vt:lpstr>
      <vt:lpstr>Varmetab i danske bygninger</vt:lpstr>
      <vt:lpstr>Dias nummer 25</vt:lpstr>
      <vt:lpstr>Dias nummer 26</vt:lpstr>
      <vt:lpstr>Dias nummer 27</vt:lpstr>
      <vt:lpstr>Dias nummer 28</vt:lpstr>
      <vt:lpstr>Dias nummer 29</vt:lpstr>
      <vt:lpstr>Kapitel 5 side 39</vt:lpstr>
      <vt:lpstr> Energimærker         Kapitel 5 side 55 </vt:lpstr>
      <vt:lpstr>Dias nummer 32</vt:lpstr>
      <vt:lpstr>Dias nummer 33</vt:lpstr>
      <vt:lpstr>Dias nummer 34</vt:lpstr>
      <vt:lpstr>Opgave 5 til kap. 5</vt:lpstr>
      <vt:lpstr>Udregn besparelser ved at energirenovere op til nedenstående niveau: </vt:lpstr>
      <vt:lpstr>Opgave 5, fortsat</vt:lpstr>
    </vt:vector>
  </TitlesOfParts>
  <Company>Teknologisk Institut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Vækst i markedet for energibesparelser</dc:title>
  <dc:creator>Vagn Holk Lauridsen</dc:creator>
  <cp:lastModifiedBy>jhc</cp:lastModifiedBy>
  <cp:revision>464</cp:revision>
  <dcterms:created xsi:type="dcterms:W3CDTF">2009-07-29T13:36:00Z</dcterms:created>
  <dcterms:modified xsi:type="dcterms:W3CDTF">2012-06-22T09:18:34Z</dcterms:modified>
</cp:coreProperties>
</file>