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49" r:id="rId2"/>
    <p:sldId id="358" r:id="rId3"/>
    <p:sldId id="350" r:id="rId4"/>
    <p:sldId id="359" r:id="rId5"/>
    <p:sldId id="351" r:id="rId6"/>
    <p:sldId id="353" r:id="rId7"/>
    <p:sldId id="352" r:id="rId8"/>
    <p:sldId id="333" r:id="rId9"/>
    <p:sldId id="332" r:id="rId10"/>
    <p:sldId id="334" r:id="rId11"/>
    <p:sldId id="354" r:id="rId12"/>
    <p:sldId id="360" r:id="rId13"/>
    <p:sldId id="361" r:id="rId14"/>
    <p:sldId id="362" r:id="rId15"/>
    <p:sldId id="355" r:id="rId16"/>
    <p:sldId id="363" r:id="rId17"/>
    <p:sldId id="364" r:id="rId18"/>
  </p:sldIdLst>
  <p:sldSz cx="9144000" cy="6858000" type="screen4x3"/>
  <p:notesSz cx="6797675" cy="9928225"/>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76339" autoAdjust="0"/>
  </p:normalViewPr>
  <p:slideViewPr>
    <p:cSldViewPr>
      <p:cViewPr varScale="1">
        <p:scale>
          <a:sx n="86" d="100"/>
          <a:sy n="86" d="100"/>
        </p:scale>
        <p:origin x="-1140"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6"/>
    </p:cViewPr>
  </p:sorterViewPr>
  <p:notesViewPr>
    <p:cSldViewPr>
      <p:cViewPr varScale="1">
        <p:scale>
          <a:sx n="91" d="100"/>
          <a:sy n="91" d="100"/>
        </p:scale>
        <p:origin x="-1836" y="-96"/>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9E8612C2-79CF-46EE-AEC3-4A71F84D843A}" type="datetimeFigureOut">
              <a:rPr lang="da-DK" smtClean="0"/>
              <a:pPr/>
              <a:t>20-06-2012</a:t>
            </a:fld>
            <a:endParaRPr lang="da-DK"/>
          </a:p>
        </p:txBody>
      </p:sp>
      <p:sp>
        <p:nvSpPr>
          <p:cNvPr id="4" name="Pladsholder til sidefod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5E210849-211F-4C09-BF9A-4691BA08B179}" type="slidenum">
              <a:rPr lang="da-DK" smtClean="0"/>
              <a:pPr/>
              <a:t>‹nr.›</a:t>
            </a:fld>
            <a:endParaRPr lang="da-DK"/>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6CB31A8-3047-48F9-911E-990725A8583C}" type="datetimeFigureOut">
              <a:rPr lang="da-DK" smtClean="0"/>
              <a:pPr/>
              <a:t>20-06-2012</a:t>
            </a:fld>
            <a:endParaRPr lang="da-DK"/>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7962BB6B-1890-4E9B-BEBC-45809E3717FD}" type="slidenum">
              <a:rPr lang="da-DK" smtClean="0"/>
              <a:pPr/>
              <a:t>‹nr.›</a:t>
            </a:fld>
            <a:endParaRPr lang="da-DK"/>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leksikon.org/art.php?n=307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kern="1200" dirty="0" smtClean="0">
                <a:solidFill>
                  <a:schemeClr val="tx1"/>
                </a:solidFill>
                <a:latin typeface="+mn-lt"/>
                <a:ea typeface="+mn-ea"/>
                <a:cs typeface="+mn-cs"/>
              </a:rPr>
              <a:t>I </a:t>
            </a:r>
            <a:r>
              <a:rPr lang="da-DK" sz="1200" u="none" strike="noStrike" kern="1200" dirty="0" smtClean="0">
                <a:solidFill>
                  <a:schemeClr val="tx1"/>
                </a:solidFill>
                <a:latin typeface="+mn-lt"/>
                <a:ea typeface="+mn-ea"/>
                <a:cs typeface="+mn-cs"/>
                <a:hlinkClick r:id="rId3"/>
              </a:rPr>
              <a:t>Danmark</a:t>
            </a:r>
            <a:r>
              <a:rPr lang="da-DK" sz="1200" kern="1200" dirty="0" smtClean="0">
                <a:solidFill>
                  <a:schemeClr val="tx1"/>
                </a:solidFill>
                <a:latin typeface="+mn-lt"/>
                <a:ea typeface="+mn-ea"/>
                <a:cs typeface="+mn-cs"/>
              </a:rPr>
              <a:t> får vi overvejende energien fra kul, olie og gas samt fra vedvarende energi, hovedsageligt biomasse og vindmøller. </a:t>
            </a:r>
          </a:p>
          <a:p>
            <a:r>
              <a:rPr lang="da-DK" sz="1200" kern="1200" dirty="0" smtClean="0">
                <a:solidFill>
                  <a:schemeClr val="tx1"/>
                </a:solidFill>
                <a:latin typeface="+mn-lt"/>
                <a:ea typeface="+mn-ea"/>
                <a:cs typeface="+mn-cs"/>
              </a:rPr>
              <a:t>Danmarks energiforbrug var i 2008  844 PJ. På trods af mange års indsats med energibesparelser og vedvarende energi, er energiforbruget ikke faldet – indsatsen har ikke kunnet kompensere for en kraftig vækst. </a:t>
            </a:r>
          </a:p>
          <a:p>
            <a:r>
              <a:rPr lang="da-DK" sz="1200" kern="1200" dirty="0" smtClean="0">
                <a:solidFill>
                  <a:schemeClr val="tx1"/>
                </a:solidFill>
                <a:latin typeface="+mn-lt"/>
                <a:ea typeface="+mn-ea"/>
                <a:cs typeface="+mn-cs"/>
              </a:rPr>
              <a:t>Selvforsyningsgraden for energi toppede i 2004, hvor der i Danmark blev produceret 56 % mere energi, end vi selv brugte. Selvforsyningsgraden er nu faldende – i 2008 produceredes der 33 % mere energi, end vi selv brugte. Det er udvindingen af fossile brændsler fra Nordsøen, der er faldende, og Energistyrelsens vurdering er, at der kun er reserver til 11–12 års produktion af olie og gas. </a:t>
            </a:r>
          </a:p>
          <a:p>
            <a:r>
              <a:rPr lang="da-DK" sz="1200" kern="1200" dirty="0" smtClean="0">
                <a:solidFill>
                  <a:schemeClr val="tx1"/>
                </a:solidFill>
                <a:latin typeface="+mn-lt"/>
                <a:ea typeface="+mn-ea"/>
                <a:cs typeface="+mn-cs"/>
              </a:rPr>
              <a:t>Andelen af vedvarende energi i energiforsyningen er på godt 18 %. Vindkraft står for 3 % og biomasse leverer 10 %. Resten leveres af affald, varmepumper og solvarme samt biogas. </a:t>
            </a:r>
          </a:p>
          <a:p>
            <a:r>
              <a:rPr lang="da-DK" sz="1200" b="1" kern="1200" dirty="0" smtClean="0">
                <a:solidFill>
                  <a:schemeClr val="tx1"/>
                </a:solidFill>
                <a:latin typeface="+mn-lt"/>
                <a:ea typeface="+mn-ea"/>
                <a:cs typeface="+mn-cs"/>
              </a:rPr>
              <a:t>Vi må forudse en voldsom energistigning omkring</a:t>
            </a:r>
            <a:r>
              <a:rPr lang="da-DK" sz="1200" b="1" kern="1200" baseline="0" dirty="0" smtClean="0">
                <a:solidFill>
                  <a:schemeClr val="tx1"/>
                </a:solidFill>
                <a:latin typeface="+mn-lt"/>
                <a:ea typeface="+mn-ea"/>
                <a:cs typeface="+mn-cs"/>
              </a:rPr>
              <a:t> år 2020, da vores resurser på dette tidspunkt vil være opbrugt.</a:t>
            </a:r>
            <a:r>
              <a:rPr lang="da-DK" sz="1200" b="1" kern="1200" dirty="0" smtClean="0">
                <a:solidFill>
                  <a:schemeClr val="tx1"/>
                </a:solidFill>
                <a:latin typeface="+mn-lt"/>
                <a:ea typeface="+mn-ea"/>
                <a:cs typeface="+mn-cs"/>
              </a:rPr>
              <a:t>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a:t>
            </a:fld>
            <a:endParaRPr lang="da-D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Effekt er en ydeevne, mens energi er et mål for det, der bliver ydet. </a:t>
            </a:r>
          </a:p>
          <a:p>
            <a:r>
              <a:rPr lang="da-DK" dirty="0" smtClean="0"/>
              <a:t>Et kraftværk har en elektrisk effekt på 1.000 MW (megawatt), som er værkets maksimale elektriske ydeevne, mens den maksimale totale varmeudvikling er 2-3 gange større. </a:t>
            </a:r>
          </a:p>
          <a:p>
            <a:r>
              <a:rPr lang="da-DK" dirty="0" smtClean="0"/>
              <a:t>Hvis et kraftværk på 1.000 MW køres med fuld effekt i et helt år (8.760 timer), ville det i løbet af denne tid have givet en elektrisk energimængde på 8,76 </a:t>
            </a:r>
            <a:r>
              <a:rPr lang="da-DK" dirty="0" err="1" smtClean="0"/>
              <a:t>TWh</a:t>
            </a:r>
            <a:r>
              <a:rPr lang="da-DK" dirty="0" smtClean="0"/>
              <a:t> (terawatt-timer) eller 8,76 milliarder kWh (kilowatt-timer). Energien, som en maskine yder (hvis det er et kraftværk) eller bruger, findes ved at gange ydelsen (effekten) med de timer, som maskinen er i drift. </a:t>
            </a:r>
          </a:p>
          <a:p>
            <a:r>
              <a:rPr lang="da-DK" dirty="0" smtClean="0"/>
              <a:t>En ventilator, som har en motor på 1 kW, kører 10 timer i døgnet. </a:t>
            </a:r>
          </a:p>
          <a:p>
            <a:r>
              <a:rPr lang="da-DK" dirty="0" smtClean="0"/>
              <a:t>Den bruger 1 kW * 10 timer = 10 kilowatt-timer i døgnet. </a:t>
            </a:r>
          </a:p>
          <a:p>
            <a:r>
              <a:rPr lang="da-DK" dirty="0" smtClean="0"/>
              <a:t>Omvendt har et køleanlæg, der bruger 24 kWh på et døgn, en gennemsnitlig effekt på 24 kWh/24 timer = 1 kW.</a:t>
            </a:r>
          </a:p>
          <a:p>
            <a:r>
              <a:rPr lang="da-DK" dirty="0" smtClean="0"/>
              <a:t>Man kan sammenlignes effekten med en vandstråle, og energien med det vand, der opsamles, når vandstrålen har løbet en vis tid.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3</a:t>
            </a:fld>
            <a:endParaRPr lang="da-D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Kan I nævne noget, der bruger/giver i størrelsesordenen 1 kW, MW</a:t>
            </a:r>
            <a:r>
              <a:rPr lang="da-DK" baseline="0" dirty="0" smtClean="0"/>
              <a:t> ?</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6</a:t>
            </a:fld>
            <a:endParaRPr lang="da-D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Energi er effekt over en vis tid</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8</a:t>
            </a:fld>
            <a:endParaRPr lang="da-DK"/>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9</a:t>
            </a:fld>
            <a:endParaRPr lang="da-DK"/>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Omsætningstabel, som I vil støde på mange gange i undervisningsforløbet. </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10</a:t>
            </a:fld>
            <a:endParaRPr lang="da-DK"/>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Opgaven løses parvis.</a:t>
            </a:r>
          </a:p>
          <a:p>
            <a:r>
              <a:rPr lang="da-DK" dirty="0" smtClean="0"/>
              <a:t>Ventilator:  1</a:t>
            </a:r>
            <a:r>
              <a:rPr lang="da-DK" baseline="0" dirty="0" smtClean="0"/>
              <a:t> KWh x 24 x 365 = 8760 </a:t>
            </a:r>
            <a:r>
              <a:rPr lang="da-DK" baseline="0" dirty="0" err="1" smtClean="0"/>
              <a:t>Kwh</a:t>
            </a:r>
            <a:r>
              <a:rPr lang="da-DK" baseline="0" dirty="0" smtClean="0"/>
              <a:t> : 2 = 4380 KWh</a:t>
            </a:r>
          </a:p>
          <a:p>
            <a:r>
              <a:rPr lang="da-DK" baseline="0" dirty="0" smtClean="0"/>
              <a:t>Pumper:     125 KW – 25W = 100W x 24 x 365 x 5 = 4380 KWh</a:t>
            </a:r>
          </a:p>
          <a:p>
            <a:r>
              <a:rPr lang="da-DK" baseline="0" dirty="0" smtClean="0"/>
              <a:t>Varme tab:  2 KW x24 x365 = </a:t>
            </a:r>
            <a:r>
              <a:rPr lang="da-DK" baseline="0" dirty="0" err="1" smtClean="0"/>
              <a:t>ca</a:t>
            </a:r>
            <a:r>
              <a:rPr lang="da-DK" baseline="0" dirty="0" smtClean="0"/>
              <a:t> 7000KW</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11</a:t>
            </a:fld>
            <a:endParaRPr lang="da-DK"/>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Klasselokalet:  8 X 36 W x45 timer x40 uger = 518,4 KWh</a:t>
            </a:r>
          </a:p>
          <a:p>
            <a:r>
              <a:rPr lang="da-DK" dirty="0" smtClean="0"/>
              <a:t>Fladskærm:    150 W x 24 x 365 = 1314 KWh</a:t>
            </a:r>
          </a:p>
          <a:p>
            <a:r>
              <a:rPr lang="da-DK" dirty="0" smtClean="0"/>
              <a:t>Vindmølle:      2MW </a:t>
            </a:r>
            <a:r>
              <a:rPr lang="da-DK" baseline="0" dirty="0" smtClean="0"/>
              <a:t> x 25% </a:t>
            </a:r>
            <a:r>
              <a:rPr lang="da-DK" dirty="0" smtClean="0"/>
              <a:t>= 0,5</a:t>
            </a:r>
            <a:r>
              <a:rPr lang="da-DK" baseline="0" dirty="0" smtClean="0"/>
              <a:t> MW x 24 x 365 =4380 MWh </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15</a:t>
            </a:fld>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titeltypografi i masteren</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undertiteltypografien i masteren</a:t>
            </a:r>
            <a:endParaRPr lang="da-DK"/>
          </a:p>
        </p:txBody>
      </p:sp>
      <p:sp>
        <p:nvSpPr>
          <p:cNvPr id="4" name="Pladsholder til dato 3"/>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pic>
        <p:nvPicPr>
          <p:cNvPr id="7" name="Picture 2"/>
          <p:cNvPicPr>
            <a:picLocks noChangeAspect="1" noChangeArrowheads="1"/>
          </p:cNvPicPr>
          <p:nvPr userDrawn="1"/>
        </p:nvPicPr>
        <p:blipFill>
          <a:blip r:embed="rId2" cstate="print"/>
          <a:srcRect/>
          <a:stretch>
            <a:fillRect/>
          </a:stretch>
        </p:blipFill>
        <p:spPr bwMode="auto">
          <a:xfrm>
            <a:off x="6143625" y="142875"/>
            <a:ext cx="2709863" cy="5715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titeltypografi i masteren</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lvl1pPr algn="l">
              <a:defRPr sz="4000"/>
            </a:lvl1pPr>
          </a:lstStyle>
          <a:p>
            <a:r>
              <a:rPr lang="da-DK" dirty="0" smtClean="0"/>
              <a:t>Klik for at redigere titeltypografi i masteren</a:t>
            </a:r>
            <a:endParaRPr lang="da-DK" dirty="0"/>
          </a:p>
        </p:txBody>
      </p:sp>
      <p:sp>
        <p:nvSpPr>
          <p:cNvPr id="3" name="Pladsholder til indhold 2"/>
          <p:cNvSpPr>
            <a:spLocks noGrp="1"/>
          </p:cNvSpPr>
          <p:nvPr>
            <p:ph idx="1"/>
          </p:nvPr>
        </p:nvSpPr>
        <p:spPr/>
        <p:txBody>
          <a:bodyPr/>
          <a:lstStyle/>
          <a:p>
            <a:pPr lvl="0"/>
            <a:r>
              <a:rPr lang="da-DK" dirty="0" smtClean="0"/>
              <a:t>Klik for at redigere typografi i masteren</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4" name="Pladsholder til dato 3"/>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pic>
        <p:nvPicPr>
          <p:cNvPr id="7" name="Picture 2"/>
          <p:cNvPicPr>
            <a:picLocks noChangeAspect="1" noChangeArrowheads="1"/>
          </p:cNvPicPr>
          <p:nvPr userDrawn="1"/>
        </p:nvPicPr>
        <p:blipFill>
          <a:blip r:embed="rId2" cstate="print"/>
          <a:srcRect/>
          <a:stretch>
            <a:fillRect/>
          </a:stretch>
        </p:blipFill>
        <p:spPr bwMode="auto">
          <a:xfrm>
            <a:off x="6143625" y="142875"/>
            <a:ext cx="2709863" cy="57150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typografi i masteren</a:t>
            </a:r>
          </a:p>
        </p:txBody>
      </p:sp>
      <p:sp>
        <p:nvSpPr>
          <p:cNvPr id="4" name="Pladsholder til dato 3"/>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dato 2"/>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titeltypografi i masteren</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
        <p:nvSpPr>
          <p:cNvPr id="5" name="Pladsholder til dato 4"/>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titeltypografi i masteren</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
        <p:nvSpPr>
          <p:cNvPr id="5" name="Pladsholder til dato 4"/>
          <p:cNvSpPr>
            <a:spLocks noGrp="1"/>
          </p:cNvSpPr>
          <p:nvPr>
            <p:ph type="dt" sz="half" idx="10"/>
          </p:nvPr>
        </p:nvSpPr>
        <p:spPr/>
        <p:txBody>
          <a:bodyPr/>
          <a:lstStyle/>
          <a:p>
            <a:fld id="{F586623A-4560-4AC6-B0B5-DFA272D61478}" type="datetimeFigureOut">
              <a:rPr lang="da-DK" smtClean="0"/>
              <a:pPr/>
              <a:t>20-06-2012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6623A-4560-4AC6-B0B5-DFA272D61478}" type="datetimeFigureOut">
              <a:rPr lang="da-DK" smtClean="0"/>
              <a:pPr/>
              <a:t>20-06-2012</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426A55-DE89-4FB6-9817-28ADB14D15D2}" type="slidenum">
              <a:rPr lang="da-DK" smtClean="0"/>
              <a:pPr/>
              <a:t>‹nr.›</a:t>
            </a:fld>
            <a:endParaRPr lang="da-DK"/>
          </a:p>
        </p:txBody>
      </p:sp>
      <p:pic>
        <p:nvPicPr>
          <p:cNvPr id="7" name="Picture 2"/>
          <p:cNvPicPr>
            <a:picLocks noChangeAspect="1" noChangeArrowheads="1"/>
          </p:cNvPicPr>
          <p:nvPr userDrawn="1"/>
        </p:nvPicPr>
        <p:blipFill>
          <a:blip r:embed="rId13" cstate="print"/>
          <a:srcRect/>
          <a:stretch>
            <a:fillRect/>
          </a:stretch>
        </p:blipFill>
        <p:spPr bwMode="auto">
          <a:xfrm>
            <a:off x="6143625" y="142875"/>
            <a:ext cx="2709863" cy="571500"/>
          </a:xfrm>
          <a:prstGeom prst="rect">
            <a:avLst/>
          </a:prstGeom>
          <a:noFill/>
          <a:ln w="9525">
            <a:noFill/>
            <a:miter lim="800000"/>
            <a:headEnd/>
            <a:tailEnd/>
          </a:ln>
        </p:spPr>
      </p:pic>
      <p:pic>
        <p:nvPicPr>
          <p:cNvPr id="8" name="Billede 7" descr="E:\Final\Byggeriets Uddannelser logo.gif"/>
          <p:cNvPicPr/>
          <p:nvPr userDrawn="1"/>
        </p:nvPicPr>
        <p:blipFill>
          <a:blip r:embed="rId14" cstate="print"/>
          <a:srcRect/>
          <a:stretch>
            <a:fillRect/>
          </a:stretch>
        </p:blipFill>
        <p:spPr bwMode="auto">
          <a:xfrm>
            <a:off x="0" y="6325795"/>
            <a:ext cx="6000760" cy="532205"/>
          </a:xfrm>
          <a:prstGeom prst="rect">
            <a:avLst/>
          </a:prstGeom>
          <a:noFill/>
          <a:ln w="9525">
            <a:noFill/>
            <a:miter lim="800000"/>
            <a:headEnd/>
            <a:tailEnd/>
          </a:ln>
        </p:spPr>
      </p:pic>
      <p:sp>
        <p:nvSpPr>
          <p:cNvPr id="9" name="Rektangel 8"/>
          <p:cNvSpPr/>
          <p:nvPr userDrawn="1"/>
        </p:nvSpPr>
        <p:spPr>
          <a:xfrm>
            <a:off x="6000760" y="6324600"/>
            <a:ext cx="3143240" cy="533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ekstboks 9"/>
          <p:cNvSpPr txBox="1"/>
          <p:nvPr userDrawn="1"/>
        </p:nvSpPr>
        <p:spPr>
          <a:xfrm>
            <a:off x="6143636" y="6429396"/>
            <a:ext cx="3000364" cy="307777"/>
          </a:xfrm>
          <a:prstGeom prst="rect">
            <a:avLst/>
          </a:prstGeom>
          <a:noFill/>
        </p:spPr>
        <p:txBody>
          <a:bodyPr wrap="square" rtlCol="0">
            <a:spAutoFit/>
          </a:bodyPr>
          <a:lstStyle/>
          <a:p>
            <a:r>
              <a:rPr lang="da-DK" sz="1400" b="1" dirty="0" smtClean="0">
                <a:solidFill>
                  <a:schemeClr val="bg1"/>
                </a:solidFill>
              </a:rPr>
              <a:t>Energioptimering af bygninger 2010</a:t>
            </a:r>
            <a:endParaRPr lang="da-DK" sz="14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energi%20oms&#230;tning.xlsx"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 Effekt og energi</a:t>
            </a:r>
            <a:endParaRPr lang="da-DK" dirty="0"/>
          </a:p>
        </p:txBody>
      </p:sp>
      <p:sp>
        <p:nvSpPr>
          <p:cNvPr id="3" name="Pladsholder til indhold 2"/>
          <p:cNvSpPr>
            <a:spLocks noGrp="1"/>
          </p:cNvSpPr>
          <p:nvPr>
            <p:ph idx="1"/>
          </p:nvPr>
        </p:nvSpPr>
        <p:spPr>
          <a:xfrm>
            <a:off x="457200" y="1600200"/>
            <a:ext cx="6203032" cy="4525963"/>
          </a:xfrm>
        </p:spPr>
        <p:txBody>
          <a:bodyPr/>
          <a:lstStyle/>
          <a:p>
            <a:r>
              <a:rPr lang="da-DK" dirty="0" smtClean="0"/>
              <a:t>De fossile brændsler kul, olie og gas udgør hovedparten af det danske energiforbrug</a:t>
            </a:r>
          </a:p>
          <a:p>
            <a:endParaRPr lang="da-DK" dirty="0" smtClean="0"/>
          </a:p>
          <a:p>
            <a:r>
              <a:rPr lang="da-DK" dirty="0" smtClean="0"/>
              <a:t>Vedvarende energi udgør 18 %</a:t>
            </a:r>
          </a:p>
          <a:p>
            <a:endParaRPr lang="da-DK" dirty="0" smtClean="0"/>
          </a:p>
          <a:p>
            <a:endParaRPr lang="da-DK" dirty="0" smtClean="0"/>
          </a:p>
          <a:p>
            <a:r>
              <a:rPr lang="da-DK" dirty="0" smtClean="0"/>
              <a:t>Selvforsyningsgrad toppede i 2004 </a:t>
            </a:r>
            <a:endParaRPr lang="da-DK" dirty="0"/>
          </a:p>
        </p:txBody>
      </p:sp>
      <p:pic>
        <p:nvPicPr>
          <p:cNvPr id="1026" name="Billede 3" descr="Marts_april_09 156.jpg"/>
          <p:cNvPicPr>
            <a:picLocks noChangeAspect="1" noChangeArrowheads="1"/>
          </p:cNvPicPr>
          <p:nvPr/>
        </p:nvPicPr>
        <p:blipFill>
          <a:blip r:embed="rId3" cstate="print"/>
          <a:srcRect/>
          <a:stretch>
            <a:fillRect/>
          </a:stretch>
        </p:blipFill>
        <p:spPr bwMode="auto">
          <a:xfrm>
            <a:off x="6372200" y="3717032"/>
            <a:ext cx="2403735" cy="1800200"/>
          </a:xfrm>
          <a:prstGeom prst="rect">
            <a:avLst/>
          </a:prstGeom>
          <a:ln>
            <a:noFill/>
          </a:ln>
          <a:effectLst>
            <a:outerShdw blurRad="292100" dist="139700" dir="2700000" algn="tl" rotWithShape="0">
              <a:srgbClr val="333333">
                <a:alpha val="65000"/>
              </a:srgbClr>
            </a:outerShdw>
          </a:effectLst>
        </p:spPr>
      </p:pic>
      <p:pic>
        <p:nvPicPr>
          <p:cNvPr id="1025" name="Billede 6" descr="Marts_april_09 097.jpg"/>
          <p:cNvPicPr>
            <a:picLocks noChangeAspect="1" noChangeArrowheads="1"/>
          </p:cNvPicPr>
          <p:nvPr/>
        </p:nvPicPr>
        <p:blipFill>
          <a:blip r:embed="rId4" cstate="print"/>
          <a:srcRect/>
          <a:stretch>
            <a:fillRect/>
          </a:stretch>
        </p:blipFill>
        <p:spPr bwMode="auto">
          <a:xfrm>
            <a:off x="6372200" y="1628800"/>
            <a:ext cx="2381267" cy="178595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lstStyle/>
          <a:p>
            <a:r>
              <a:rPr lang="da-DK" dirty="0" smtClean="0"/>
              <a:t>Sæt omsætningstabellen ind</a:t>
            </a:r>
            <a:endParaRPr lang="da-DK" dirty="0"/>
          </a:p>
        </p:txBody>
      </p:sp>
      <p:pic>
        <p:nvPicPr>
          <p:cNvPr id="4" name="Picture 2"/>
          <p:cNvPicPr>
            <a:picLocks noChangeAspect="1" noChangeArrowheads="1"/>
          </p:cNvPicPr>
          <p:nvPr/>
        </p:nvPicPr>
        <p:blipFill>
          <a:blip r:embed="rId3" cstate="print"/>
          <a:srcRect/>
          <a:stretch>
            <a:fillRect/>
          </a:stretch>
        </p:blipFill>
        <p:spPr bwMode="auto">
          <a:xfrm>
            <a:off x="42863" y="0"/>
            <a:ext cx="9058275" cy="7153275"/>
          </a:xfrm>
          <a:prstGeom prst="rect">
            <a:avLst/>
          </a:prstGeom>
          <a:noFill/>
          <a:ln w="9525">
            <a:noFill/>
            <a:miter lim="800000"/>
            <a:headEnd/>
            <a:tailEnd/>
          </a:ln>
          <a:effectLst/>
        </p:spPr>
      </p:pic>
      <p:sp>
        <p:nvSpPr>
          <p:cNvPr id="5" name="Afrundet rektangulær billedforklaring 4"/>
          <p:cNvSpPr/>
          <p:nvPr/>
        </p:nvSpPr>
        <p:spPr>
          <a:xfrm>
            <a:off x="7429520" y="357166"/>
            <a:ext cx="1571636" cy="1285908"/>
          </a:xfrm>
          <a:prstGeom prst="wedgeRoundRectCallout">
            <a:avLst>
              <a:gd name="adj1" fmla="val -9924"/>
              <a:gd name="adj2" fmla="val 8205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smtClean="0"/>
              <a:t>1 MJ = 0,278 kWh </a:t>
            </a:r>
            <a:endParaRPr lang="da-DK" dirty="0"/>
          </a:p>
        </p:txBody>
      </p:sp>
      <p:sp>
        <p:nvSpPr>
          <p:cNvPr id="6" name="Rektangulær billedforklaring 5"/>
          <p:cNvSpPr/>
          <p:nvPr/>
        </p:nvSpPr>
        <p:spPr>
          <a:xfrm>
            <a:off x="6572264" y="6215082"/>
            <a:ext cx="2000264" cy="642918"/>
          </a:xfrm>
          <a:prstGeom prst="wedgeRectCallout">
            <a:avLst>
              <a:gd name="adj1" fmla="val -105518"/>
              <a:gd name="adj2" fmla="val -558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smtClean="0"/>
              <a:t>1 liter fyringsolie = 10,1 kWh</a:t>
            </a:r>
            <a:endParaRPr lang="da-DK"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Opgave 03</a:t>
            </a:r>
            <a:br>
              <a:rPr lang="da-DK" dirty="0" smtClean="0"/>
            </a:br>
            <a:endParaRPr lang="da-DK" dirty="0"/>
          </a:p>
        </p:txBody>
      </p:sp>
      <p:sp>
        <p:nvSpPr>
          <p:cNvPr id="3" name="Pladsholder til indhold 2"/>
          <p:cNvSpPr>
            <a:spLocks noGrp="1"/>
          </p:cNvSpPr>
          <p:nvPr>
            <p:ph idx="1"/>
          </p:nvPr>
        </p:nvSpPr>
        <p:spPr>
          <a:xfrm>
            <a:off x="457200" y="836712"/>
            <a:ext cx="8229600" cy="5616624"/>
          </a:xfrm>
        </p:spPr>
        <p:txBody>
          <a:bodyPr>
            <a:normAutofit fontScale="70000" lnSpcReduction="20000"/>
          </a:bodyPr>
          <a:lstStyle/>
          <a:p>
            <a:pPr lvl="0"/>
            <a:endParaRPr lang="da-DK" sz="4000" dirty="0" smtClean="0"/>
          </a:p>
          <a:p>
            <a:pPr lvl="0"/>
            <a:r>
              <a:rPr lang="da-DK" sz="4000" dirty="0" smtClean="0"/>
              <a:t>En ventilator på 1 kW kører hele døgnet hele året. Hvor meget energi spares, hvis den slukkes fra 18 til 06 hver dag? </a:t>
            </a:r>
          </a:p>
          <a:p>
            <a:pPr lvl="0"/>
            <a:endParaRPr lang="da-DK" sz="4000" dirty="0" smtClean="0"/>
          </a:p>
          <a:p>
            <a:pPr lvl="0"/>
            <a:r>
              <a:rPr lang="da-DK" sz="4000" dirty="0" smtClean="0"/>
              <a:t>5 pumper kører på højeste trin, 125 W hele året. Det vurderes, at de  kan køre på laveste trin, 25 W. Hvor meget spares?</a:t>
            </a:r>
          </a:p>
          <a:p>
            <a:pPr lvl="0"/>
            <a:endParaRPr lang="da-DK" sz="4000" dirty="0" smtClean="0"/>
          </a:p>
          <a:p>
            <a:r>
              <a:rPr lang="da-DK" sz="4000" dirty="0" smtClean="0"/>
              <a:t>Varmetabet gennem en bygning er 7 kW ved minus 12 grader. Hvor meget energi bruger på 1 døgn, hvor det fryser minus 12 grader? </a:t>
            </a:r>
          </a:p>
          <a:p>
            <a:pPr lvl="0"/>
            <a:endParaRPr lang="da-DK" dirty="0" smtClean="0"/>
          </a:p>
          <a:p>
            <a:pPr>
              <a:buNone/>
            </a:pPr>
            <a:r>
              <a:rPr lang="da-DK" dirty="0" smtClean="0"/>
              <a:t> </a:t>
            </a:r>
            <a:r>
              <a:rPr lang="da-DK" sz="4000" b="1" dirty="0" smtClean="0">
                <a:solidFill>
                  <a:srgbClr val="0070C0"/>
                </a:solidFill>
              </a:rPr>
              <a:t>Opgaver på </a:t>
            </a:r>
            <a:r>
              <a:rPr lang="da-DK" sz="4000" b="1" smtClean="0">
                <a:solidFill>
                  <a:srgbClr val="0070C0"/>
                </a:solidFill>
              </a:rPr>
              <a:t>side 16 og 17 </a:t>
            </a:r>
            <a:r>
              <a:rPr lang="da-DK" sz="4000" b="1" dirty="0" smtClean="0">
                <a:solidFill>
                  <a:srgbClr val="0070C0"/>
                </a:solidFill>
              </a:rPr>
              <a:t>i kompendium</a:t>
            </a:r>
          </a:p>
          <a:p>
            <a:endParaRPr lang="da-DK" dirty="0" smtClean="0"/>
          </a:p>
          <a:p>
            <a:pPr lvl="0"/>
            <a:endParaRPr lang="da-DK"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a-DK" dirty="0" smtClean="0"/>
              <a:t>Opgave 03</a:t>
            </a:r>
            <a:br>
              <a:rPr lang="da-DK" dirty="0" smtClean="0"/>
            </a:br>
            <a:endParaRPr lang="da-DK" dirty="0"/>
          </a:p>
        </p:txBody>
      </p:sp>
      <p:sp>
        <p:nvSpPr>
          <p:cNvPr id="4" name="Pladsholder til indhold 3"/>
          <p:cNvSpPr>
            <a:spLocks noGrp="1"/>
          </p:cNvSpPr>
          <p:nvPr>
            <p:ph idx="1"/>
          </p:nvPr>
        </p:nvSpPr>
        <p:spPr/>
        <p:txBody>
          <a:bodyPr>
            <a:normAutofit lnSpcReduction="10000"/>
          </a:bodyPr>
          <a:lstStyle/>
          <a:p>
            <a:pPr lvl="0"/>
            <a:r>
              <a:rPr lang="da-DK" sz="2800" dirty="0" smtClean="0"/>
              <a:t>En ventilator på 1 kW kører hele døgnet hele året. Hvor meget energi spares, hvis den slukkes fra 18 til 06 hver dag? </a:t>
            </a:r>
          </a:p>
          <a:p>
            <a:r>
              <a:rPr lang="da-DK" sz="2800" b="1" dirty="0" smtClean="0">
                <a:solidFill>
                  <a:srgbClr val="FF0000"/>
                </a:solidFill>
              </a:rPr>
              <a:t>1KWh x 24h x 365 dage = 8760/2 = 4380 KWh</a:t>
            </a:r>
          </a:p>
          <a:p>
            <a:endParaRPr lang="da-DK" sz="2800" dirty="0" smtClean="0"/>
          </a:p>
          <a:p>
            <a:pPr lvl="0"/>
            <a:r>
              <a:rPr lang="da-DK" sz="2800" dirty="0" smtClean="0"/>
              <a:t>5 pumper kører på højeste trin, 125 W hele året. Det vurderes, at de  kan køre på laveste trin, 25 W. Hvor meget spares?</a:t>
            </a:r>
          </a:p>
          <a:p>
            <a:r>
              <a:rPr lang="en-US" sz="2800" b="1" dirty="0" smtClean="0">
                <a:solidFill>
                  <a:srgbClr val="FF0000"/>
                </a:solidFill>
              </a:rPr>
              <a:t>125W – 25W = 100W x 24h x 365 </a:t>
            </a:r>
            <a:r>
              <a:rPr lang="en-US" sz="2800" b="1" dirty="0" err="1" smtClean="0">
                <a:solidFill>
                  <a:srgbClr val="FF0000"/>
                </a:solidFill>
              </a:rPr>
              <a:t>dage</a:t>
            </a:r>
            <a:r>
              <a:rPr lang="en-US" sz="2800" b="1" dirty="0" smtClean="0">
                <a:solidFill>
                  <a:srgbClr val="FF0000"/>
                </a:solidFill>
              </a:rPr>
              <a:t> x 5 = 4380000W – 4380KWh</a:t>
            </a:r>
            <a:endParaRPr lang="da-DK" sz="2800" dirty="0" smtClean="0">
              <a:solidFill>
                <a:srgbClr val="FF0000"/>
              </a:solidFill>
            </a:endParaRPr>
          </a:p>
          <a:p>
            <a:endParaRPr lang="da-DK"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Opgave 03</a:t>
            </a:r>
            <a:br>
              <a:rPr lang="da-DK" dirty="0" smtClean="0"/>
            </a:br>
            <a:endParaRPr lang="da-DK" dirty="0"/>
          </a:p>
        </p:txBody>
      </p:sp>
      <p:sp>
        <p:nvSpPr>
          <p:cNvPr id="3" name="Pladsholder til indhold 2"/>
          <p:cNvSpPr>
            <a:spLocks noGrp="1"/>
          </p:cNvSpPr>
          <p:nvPr>
            <p:ph idx="1"/>
          </p:nvPr>
        </p:nvSpPr>
        <p:spPr/>
        <p:txBody>
          <a:bodyPr/>
          <a:lstStyle/>
          <a:p>
            <a:r>
              <a:rPr lang="da-DK" dirty="0" smtClean="0"/>
              <a:t>Varmetabet gennem en bygning er 7 kW ved minus 12 grader. Hvor meget energi bruger på 1 døgn, hvor det fryser minus 12 grader? </a:t>
            </a:r>
          </a:p>
          <a:p>
            <a:r>
              <a:rPr lang="da-DK" b="1" dirty="0" smtClean="0">
                <a:solidFill>
                  <a:srgbClr val="FF0000"/>
                </a:solidFill>
              </a:rPr>
              <a:t>7KW x 24 timer = 168 kWh</a:t>
            </a:r>
          </a:p>
          <a:p>
            <a:endParaRPr lang="da-DK" dirty="0" smtClean="0"/>
          </a:p>
          <a:p>
            <a:r>
              <a:rPr lang="da-DK" smtClean="0"/>
              <a:t>Hvor mange liter </a:t>
            </a:r>
            <a:r>
              <a:rPr lang="da-DK" dirty="0" smtClean="0"/>
              <a:t>olie svare det til?</a:t>
            </a:r>
          </a:p>
          <a:p>
            <a:endParaRPr lang="da-DK" dirty="0" smtClean="0"/>
          </a:p>
          <a:p>
            <a:r>
              <a:rPr lang="da-DK" b="1" dirty="0" smtClean="0">
                <a:solidFill>
                  <a:srgbClr val="FF0000"/>
                </a:solidFill>
              </a:rPr>
              <a:t>168 kWh /10 = 16,8 liter olie</a:t>
            </a:r>
            <a:endParaRPr lang="da-DK" dirty="0" smtClean="0">
              <a:solidFill>
                <a:srgbClr val="FF0000"/>
              </a:solidFill>
            </a:endParaRPr>
          </a:p>
          <a:p>
            <a:endParaRPr lang="da-DK" dirty="0" smtClean="0"/>
          </a:p>
          <a:p>
            <a:endParaRPr lang="da-DK"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Opgave 03</a:t>
            </a:r>
            <a:br>
              <a:rPr lang="da-DK" dirty="0" smtClean="0"/>
            </a:br>
            <a:endParaRPr lang="da-DK" dirty="0"/>
          </a:p>
        </p:txBody>
      </p:sp>
      <p:sp>
        <p:nvSpPr>
          <p:cNvPr id="3" name="Pladsholder til indhold 2"/>
          <p:cNvSpPr>
            <a:spLocks noGrp="1"/>
          </p:cNvSpPr>
          <p:nvPr>
            <p:ph idx="1"/>
          </p:nvPr>
        </p:nvSpPr>
        <p:spPr>
          <a:xfrm>
            <a:off x="457200" y="1268760"/>
            <a:ext cx="8229600" cy="4857403"/>
          </a:xfrm>
        </p:spPr>
        <p:txBody>
          <a:bodyPr>
            <a:normAutofit/>
          </a:bodyPr>
          <a:lstStyle/>
          <a:p>
            <a:pPr lvl="0"/>
            <a:r>
              <a:rPr lang="da-DK" sz="2800" dirty="0" smtClean="0"/>
              <a:t>I et klasselokale er der 8 gammeldags armaturer med 2 stk. 36 Watt lysstofrør. Disse udskiftes med moderne armaturer, der med et lysstofrør kan give den samme </a:t>
            </a:r>
            <a:r>
              <a:rPr lang="da-DK" sz="2800" dirty="0" err="1" smtClean="0"/>
              <a:t>lysmængde</a:t>
            </a:r>
            <a:r>
              <a:rPr lang="da-DK" sz="2800" dirty="0" smtClean="0"/>
              <a:t>. Lyset er tændt 45 timer om ugen i 40 uge om året. Hvor meget spares ved at foretage udskiftningen (der tages ikke hensyn til, at moderne lysstofrør med </a:t>
            </a:r>
            <a:r>
              <a:rPr lang="da-DK" sz="2800" dirty="0" err="1" smtClean="0"/>
              <a:t>HF-forkobling</a:t>
            </a:r>
            <a:r>
              <a:rPr lang="da-DK" sz="2800" dirty="0" smtClean="0"/>
              <a:t> oven i købet er mere effektive)? </a:t>
            </a:r>
          </a:p>
          <a:p>
            <a:pPr lvl="0">
              <a:buNone/>
            </a:pPr>
            <a:endParaRPr lang="da-DK" sz="2800" dirty="0" smtClean="0"/>
          </a:p>
          <a:p>
            <a:r>
              <a:rPr lang="da-DK" sz="2400" b="1" dirty="0" smtClean="0">
                <a:solidFill>
                  <a:srgbClr val="FF0000"/>
                </a:solidFill>
              </a:rPr>
              <a:t>8 stk. x 36W x 45h x 40 uger = 518400W/1000 = 518,4 KWh</a:t>
            </a:r>
            <a:endParaRPr lang="da-DK" sz="2400" dirty="0" smtClean="0">
              <a:solidFill>
                <a:srgbClr val="FF0000"/>
              </a:solidFill>
            </a:endParaRPr>
          </a:p>
          <a:p>
            <a:endParaRPr lang="da-DK" sz="2400" dirty="0" smtClean="0">
              <a:solidFill>
                <a:srgbClr val="FF0000"/>
              </a:solidFill>
            </a:endParaRPr>
          </a:p>
          <a:p>
            <a:pPr lvl="0"/>
            <a:endParaRPr lang="da-DK" sz="2800" dirty="0" smtClean="0"/>
          </a:p>
          <a:p>
            <a:pPr lvl="0"/>
            <a:endParaRPr lang="da-DK" dirty="0" smtClean="0"/>
          </a:p>
          <a:p>
            <a:endParaRPr lang="da-DK"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Opgave 03</a:t>
            </a:r>
            <a:br>
              <a:rPr lang="da-DK" dirty="0" smtClean="0"/>
            </a:br>
            <a:endParaRPr lang="da-DK" dirty="0"/>
          </a:p>
        </p:txBody>
      </p:sp>
      <p:sp>
        <p:nvSpPr>
          <p:cNvPr id="3" name="Pladsholder til indhold 2"/>
          <p:cNvSpPr>
            <a:spLocks noGrp="1"/>
          </p:cNvSpPr>
          <p:nvPr>
            <p:ph idx="1"/>
          </p:nvPr>
        </p:nvSpPr>
        <p:spPr/>
        <p:txBody>
          <a:bodyPr>
            <a:normAutofit/>
          </a:bodyPr>
          <a:lstStyle/>
          <a:p>
            <a:pPr lvl="0"/>
            <a:r>
              <a:rPr lang="da-DK" dirty="0" smtClean="0"/>
              <a:t>I lobbyen på hotellet er der en fladskærm, der viser aktiviteterne. Den er tændt alle timer hele året. Den er på 150 W. Hvor meget energi bruger den på et år?</a:t>
            </a:r>
          </a:p>
          <a:p>
            <a:pPr lvl="0"/>
            <a:endParaRPr lang="da-DK" dirty="0" smtClean="0"/>
          </a:p>
          <a:p>
            <a:r>
              <a:rPr lang="da-DK" b="1" dirty="0" smtClean="0">
                <a:solidFill>
                  <a:srgbClr val="FF0000"/>
                </a:solidFill>
              </a:rPr>
              <a:t>150W x 24 x 365 = 1314000W – 1314KWh</a:t>
            </a:r>
            <a:endParaRPr lang="da-DK" dirty="0" smtClean="0">
              <a:solidFill>
                <a:srgbClr val="FF0000"/>
              </a:solidFill>
            </a:endParaRPr>
          </a:p>
          <a:p>
            <a:pPr>
              <a:buNone/>
            </a:pPr>
            <a:endParaRPr lang="da-DK" dirty="0" smtClean="0">
              <a:solidFill>
                <a:srgbClr val="FF0000"/>
              </a:solidFill>
            </a:endParaRPr>
          </a:p>
          <a:p>
            <a:pPr lvl="0"/>
            <a:endParaRPr lang="da-DK" dirty="0" smtClean="0"/>
          </a:p>
          <a:p>
            <a:endParaRPr lang="da-DK" dirty="0" smtClean="0"/>
          </a:p>
          <a:p>
            <a:pPr>
              <a:buNone/>
            </a:pPr>
            <a:endParaRPr lang="da-DK"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Opgave 03</a:t>
            </a:r>
            <a:br>
              <a:rPr lang="da-DK" dirty="0" smtClean="0"/>
            </a:br>
            <a:endParaRPr lang="da-DK" dirty="0"/>
          </a:p>
        </p:txBody>
      </p:sp>
      <p:sp>
        <p:nvSpPr>
          <p:cNvPr id="3" name="Pladsholder til indhold 2"/>
          <p:cNvSpPr>
            <a:spLocks noGrp="1"/>
          </p:cNvSpPr>
          <p:nvPr>
            <p:ph idx="1"/>
          </p:nvPr>
        </p:nvSpPr>
        <p:spPr/>
        <p:txBody>
          <a:bodyPr/>
          <a:lstStyle/>
          <a:p>
            <a:pPr lvl="0"/>
            <a:r>
              <a:rPr lang="da-DK" dirty="0" smtClean="0"/>
              <a:t>En vindmølle på 2 MW kører i gennemsnit 25 % fuldlast. Hvor meget producerer den på et år? </a:t>
            </a:r>
          </a:p>
          <a:p>
            <a:endParaRPr lang="da-DK" dirty="0" smtClean="0"/>
          </a:p>
          <a:p>
            <a:r>
              <a:rPr lang="da-DK" b="1" dirty="0" smtClean="0">
                <a:solidFill>
                  <a:srgbClr val="FF0000"/>
                </a:solidFill>
              </a:rPr>
              <a:t>2MW x 25% = 0,5MW x 24 x 365 = 4380MWh</a:t>
            </a:r>
            <a:endParaRPr lang="da-DK" dirty="0" smtClean="0">
              <a:solidFill>
                <a:srgbClr val="FF0000"/>
              </a:solidFill>
            </a:endParaRPr>
          </a:p>
          <a:p>
            <a:endParaRPr lang="da-DK"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Ekstraopgaver</a:t>
            </a:r>
            <a:endParaRPr lang="da-DK" dirty="0"/>
          </a:p>
        </p:txBody>
      </p:sp>
      <p:sp>
        <p:nvSpPr>
          <p:cNvPr id="3" name="Pladsholder til indhold 2"/>
          <p:cNvSpPr>
            <a:spLocks noGrp="1"/>
          </p:cNvSpPr>
          <p:nvPr>
            <p:ph idx="1"/>
          </p:nvPr>
        </p:nvSpPr>
        <p:spPr>
          <a:xfrm>
            <a:off x="457200" y="1340768"/>
            <a:ext cx="8229600" cy="4785395"/>
          </a:xfrm>
        </p:spPr>
        <p:txBody>
          <a:bodyPr>
            <a:normAutofit fontScale="92500" lnSpcReduction="10000"/>
          </a:bodyPr>
          <a:lstStyle/>
          <a:p>
            <a:pPr lvl="0"/>
            <a:r>
              <a:rPr lang="da-DK" dirty="0" smtClean="0"/>
              <a:t>Pumpe på 100 W kører i 1000 timer, hvor meget bruger den? </a:t>
            </a:r>
            <a:r>
              <a:rPr lang="da-DK" b="1" dirty="0" smtClean="0">
                <a:solidFill>
                  <a:srgbClr val="FF0000"/>
                </a:solidFill>
              </a:rPr>
              <a:t>100 x 1000/1000 = 100 kWh</a:t>
            </a:r>
          </a:p>
          <a:p>
            <a:pPr lvl="0"/>
            <a:endParaRPr lang="da-DK" dirty="0" smtClean="0"/>
          </a:p>
          <a:p>
            <a:pPr lvl="0"/>
            <a:r>
              <a:rPr lang="da-DK" dirty="0" smtClean="0"/>
              <a:t>5 el-pærer på 60 W er tændt i 8 timer om dagen 200 dage om året. Hvor stort er forbruget?</a:t>
            </a:r>
          </a:p>
          <a:p>
            <a:r>
              <a:rPr lang="da-DK" b="1" dirty="0" smtClean="0">
                <a:solidFill>
                  <a:srgbClr val="FF0000"/>
                </a:solidFill>
              </a:rPr>
              <a:t>5 x 60 x 8 x 200 = 480 kWh</a:t>
            </a:r>
          </a:p>
          <a:p>
            <a:endParaRPr lang="da-DK" dirty="0" smtClean="0"/>
          </a:p>
          <a:p>
            <a:pPr lvl="0"/>
            <a:r>
              <a:rPr lang="da-DK" dirty="0" smtClean="0"/>
              <a:t>Et ventilationsanlæg på 1 kW kører 8760 timer. Hvor meget kan der spares hvis det slukkes 10 timer i døgnet? </a:t>
            </a:r>
            <a:r>
              <a:rPr lang="da-DK" b="1" dirty="0" smtClean="0">
                <a:solidFill>
                  <a:srgbClr val="FF0000"/>
                </a:solidFill>
              </a:rPr>
              <a:t>10 x 365 x 1 = 3650 kWh</a:t>
            </a:r>
            <a:endParaRPr lang="da-DK" dirty="0" smtClean="0">
              <a:solidFill>
                <a:srgbClr val="FF0000"/>
              </a:solidFill>
            </a:endParaRPr>
          </a:p>
          <a:p>
            <a:endParaRPr lang="da-DK"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
            </a:r>
            <a:br>
              <a:rPr lang="da-DK" dirty="0" smtClean="0"/>
            </a:br>
            <a:r>
              <a:rPr lang="da-DK" dirty="0" smtClean="0"/>
              <a:t>Vedvarende energi er: </a:t>
            </a:r>
            <a:br>
              <a:rPr lang="da-DK" dirty="0" smtClean="0"/>
            </a:br>
            <a:endParaRPr lang="da-DK" dirty="0"/>
          </a:p>
        </p:txBody>
      </p:sp>
      <p:sp>
        <p:nvSpPr>
          <p:cNvPr id="3" name="Pladsholder til indhold 2"/>
          <p:cNvSpPr>
            <a:spLocks noGrp="1"/>
          </p:cNvSpPr>
          <p:nvPr>
            <p:ph idx="1"/>
          </p:nvPr>
        </p:nvSpPr>
        <p:spPr>
          <a:xfrm>
            <a:off x="457200" y="1268760"/>
            <a:ext cx="8229600" cy="4857403"/>
          </a:xfrm>
        </p:spPr>
        <p:txBody>
          <a:bodyPr>
            <a:normAutofit fontScale="92500" lnSpcReduction="10000"/>
          </a:bodyPr>
          <a:lstStyle/>
          <a:p>
            <a:endParaRPr lang="da-DK" dirty="0" smtClean="0"/>
          </a:p>
          <a:p>
            <a:r>
              <a:rPr lang="da-DK" dirty="0" smtClean="0"/>
              <a:t>Solvarme </a:t>
            </a:r>
          </a:p>
          <a:p>
            <a:r>
              <a:rPr lang="da-DK" dirty="0" smtClean="0"/>
              <a:t>Solceller </a:t>
            </a:r>
          </a:p>
          <a:p>
            <a:r>
              <a:rPr lang="da-DK" dirty="0" smtClean="0"/>
              <a:t>Vindkraft</a:t>
            </a:r>
          </a:p>
          <a:p>
            <a:r>
              <a:rPr lang="da-DK" dirty="0" smtClean="0"/>
              <a:t>Bølgekraft</a:t>
            </a:r>
            <a:endParaRPr lang="da-DK" dirty="0" smtClean="0"/>
          </a:p>
          <a:p>
            <a:r>
              <a:rPr lang="da-DK" dirty="0" smtClean="0"/>
              <a:t>Biomasse</a:t>
            </a:r>
          </a:p>
          <a:p>
            <a:pPr lvl="1">
              <a:buNone/>
            </a:pPr>
            <a:endParaRPr lang="da-DK" dirty="0" smtClean="0"/>
          </a:p>
          <a:p>
            <a:pPr lvl="1">
              <a:buNone/>
            </a:pPr>
            <a:endParaRPr lang="da-DK" dirty="0" smtClean="0"/>
          </a:p>
          <a:p>
            <a:pPr lvl="1">
              <a:buNone/>
            </a:pPr>
            <a:endParaRPr lang="da-DK" b="1" dirty="0" smtClean="0"/>
          </a:p>
          <a:p>
            <a:pPr lvl="1">
              <a:buNone/>
            </a:pPr>
            <a:r>
              <a:rPr lang="da-DK" b="1" dirty="0" smtClean="0"/>
              <a:t>Energiformer, der fornys, og som er CO2-neutrale</a:t>
            </a:r>
          </a:p>
          <a:p>
            <a:endParaRPr lang="da-DK" dirty="0"/>
          </a:p>
        </p:txBody>
      </p:sp>
      <p:pic>
        <p:nvPicPr>
          <p:cNvPr id="4" name="Billede 3" descr="Marts_april_09 156.jpg"/>
          <p:cNvPicPr>
            <a:picLocks noChangeAspect="1" noChangeArrowheads="1"/>
          </p:cNvPicPr>
          <p:nvPr/>
        </p:nvPicPr>
        <p:blipFill>
          <a:blip r:embed="rId2" cstate="print"/>
          <a:srcRect/>
          <a:stretch>
            <a:fillRect/>
          </a:stretch>
        </p:blipFill>
        <p:spPr bwMode="auto">
          <a:xfrm>
            <a:off x="4355976" y="1772816"/>
            <a:ext cx="4024830" cy="301426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Effekt og energi </a:t>
            </a:r>
            <a:r>
              <a:rPr lang="da-DK" dirty="0" smtClean="0"/>
              <a:t/>
            </a:r>
            <a:br>
              <a:rPr lang="da-DK" dirty="0" smtClean="0"/>
            </a:br>
            <a:endParaRPr lang="da-DK" dirty="0"/>
          </a:p>
        </p:txBody>
      </p:sp>
      <p:sp>
        <p:nvSpPr>
          <p:cNvPr id="3" name="Pladsholder til indhold 2"/>
          <p:cNvSpPr>
            <a:spLocks noGrp="1"/>
          </p:cNvSpPr>
          <p:nvPr>
            <p:ph idx="1"/>
          </p:nvPr>
        </p:nvSpPr>
        <p:spPr/>
        <p:txBody>
          <a:bodyPr>
            <a:normAutofit lnSpcReduction="10000"/>
          </a:bodyPr>
          <a:lstStyle/>
          <a:p>
            <a:r>
              <a:rPr lang="da-DK" b="1" dirty="0" smtClean="0"/>
              <a:t>Effekt er en ydeevne</a:t>
            </a:r>
          </a:p>
          <a:p>
            <a:pPr lvl="1"/>
            <a:r>
              <a:rPr lang="da-DK" sz="2400" dirty="0" smtClean="0"/>
              <a:t>Et kraftværk har en elektrisk effekt på 1.000 MW (megawatt), som er værkets maksimale elektriske ydeevne, mens den maksimale totale varmeudvikling er 2-3 gange større. </a:t>
            </a:r>
          </a:p>
          <a:p>
            <a:endParaRPr lang="da-DK" dirty="0" smtClean="0"/>
          </a:p>
          <a:p>
            <a:r>
              <a:rPr lang="da-DK" b="1" dirty="0" smtClean="0"/>
              <a:t>Energi er et mål for det, der bliver ydet.</a:t>
            </a:r>
          </a:p>
          <a:p>
            <a:pPr lvl="1"/>
            <a:r>
              <a:rPr lang="da-DK" sz="1400" dirty="0" smtClean="0"/>
              <a:t> </a:t>
            </a:r>
            <a:r>
              <a:rPr lang="da-DK" sz="2400" dirty="0" smtClean="0"/>
              <a:t>Et kraftværk på 1.000 MW køres ved fuld effekt i et helt år (8.760 timer) og afgiver derfor en energimængde på </a:t>
            </a:r>
          </a:p>
          <a:p>
            <a:pPr lvl="1">
              <a:buNone/>
            </a:pPr>
            <a:r>
              <a:rPr lang="da-DK" sz="2400" dirty="0" smtClean="0"/>
              <a:t>    1.000 </a:t>
            </a:r>
            <a:r>
              <a:rPr lang="da-DK" sz="2400" dirty="0" smtClean="0"/>
              <a:t>MW x </a:t>
            </a:r>
            <a:r>
              <a:rPr lang="da-DK" sz="2400" dirty="0" smtClean="0"/>
              <a:t>8760 </a:t>
            </a:r>
            <a:r>
              <a:rPr lang="da-DK" sz="2400" dirty="0" smtClean="0"/>
              <a:t>h = </a:t>
            </a:r>
            <a:r>
              <a:rPr lang="da-DK" sz="2400" dirty="0" smtClean="0"/>
              <a:t>8.760.000 MWh</a:t>
            </a:r>
            <a:endParaRPr lang="da-DK" sz="2400" dirty="0"/>
          </a:p>
        </p:txBody>
      </p:sp>
      <p:sp>
        <p:nvSpPr>
          <p:cNvPr id="4" name="Rektangel 3"/>
          <p:cNvSpPr/>
          <p:nvPr/>
        </p:nvSpPr>
        <p:spPr>
          <a:xfrm>
            <a:off x="899592" y="2636912"/>
            <a:ext cx="7632848"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400" dirty="0" smtClean="0"/>
              <a:t>Et køleanlæg, der bruger 24 KWh/døgn, har en effekt på:</a:t>
            </a:r>
          </a:p>
          <a:p>
            <a:pPr algn="ctr"/>
            <a:endParaRPr lang="da-DK" sz="2400" dirty="0" smtClean="0"/>
          </a:p>
          <a:p>
            <a:pPr algn="ctr"/>
            <a:r>
              <a:rPr lang="da-DK" sz="2400" dirty="0" smtClean="0"/>
              <a:t>24KWh/24 timer = 1 KW</a:t>
            </a:r>
            <a:endParaRPr lang="da-DK"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764704"/>
            <a:ext cx="8229600" cy="652934"/>
          </a:xfrm>
        </p:spPr>
        <p:txBody>
          <a:bodyPr/>
          <a:lstStyle/>
          <a:p>
            <a:r>
              <a:rPr lang="da-DK" b="1" dirty="0" smtClean="0"/>
              <a:t>Fra effekt til energi  </a:t>
            </a:r>
            <a:r>
              <a:rPr lang="da-DK" dirty="0" smtClean="0"/>
              <a:t/>
            </a:r>
            <a:br>
              <a:rPr lang="da-DK" dirty="0" smtClean="0"/>
            </a:br>
            <a:endParaRPr lang="da-DK" dirty="0"/>
          </a:p>
        </p:txBody>
      </p:sp>
      <p:sp>
        <p:nvSpPr>
          <p:cNvPr id="3" name="Pladsholder til indhold 2"/>
          <p:cNvSpPr>
            <a:spLocks noGrp="1"/>
          </p:cNvSpPr>
          <p:nvPr>
            <p:ph idx="1"/>
          </p:nvPr>
        </p:nvSpPr>
        <p:spPr>
          <a:xfrm>
            <a:off x="457200" y="1052736"/>
            <a:ext cx="8229600" cy="5073427"/>
          </a:xfrm>
        </p:spPr>
        <p:txBody>
          <a:bodyPr/>
          <a:lstStyle/>
          <a:p>
            <a:pPr>
              <a:buNone/>
            </a:pPr>
            <a:r>
              <a:rPr lang="da-DK" b="1" dirty="0" smtClean="0"/>
              <a:t>Effekt:</a:t>
            </a:r>
          </a:p>
          <a:p>
            <a:r>
              <a:rPr lang="da-DK" dirty="0" smtClean="0"/>
              <a:t>En </a:t>
            </a:r>
            <a:r>
              <a:rPr lang="da-DK" dirty="0" smtClean="0"/>
              <a:t>ventilator, som har en motor med en effekt/ydeevne på 1 kW, kører 10 timer i døgnet. </a:t>
            </a:r>
            <a:endParaRPr lang="da-DK" dirty="0" smtClean="0"/>
          </a:p>
          <a:p>
            <a:endParaRPr lang="da-DK" dirty="0" smtClean="0"/>
          </a:p>
          <a:p>
            <a:pPr>
              <a:buNone/>
            </a:pPr>
            <a:r>
              <a:rPr lang="da-DK" b="1" dirty="0" smtClean="0"/>
              <a:t>Energi:</a:t>
            </a:r>
            <a:endParaRPr lang="da-DK" dirty="0" smtClean="0"/>
          </a:p>
          <a:p>
            <a:r>
              <a:rPr lang="da-DK" dirty="0" smtClean="0"/>
              <a:t>Den bruger 1 kW x 10 timer = 10 kilowatt-timer kWh) i døgnet. (energi)</a:t>
            </a:r>
          </a:p>
          <a:p>
            <a:endParaRPr lang="da-DK"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274638"/>
            <a:ext cx="8147248" cy="1210146"/>
          </a:xfrm>
        </p:spPr>
        <p:txBody>
          <a:bodyPr/>
          <a:lstStyle/>
          <a:p>
            <a:r>
              <a:rPr lang="da-DK" b="1" dirty="0" smtClean="0"/>
              <a:t>Energi og Effekt</a:t>
            </a:r>
            <a:endParaRPr lang="da-DK" b="1" dirty="0"/>
          </a:p>
        </p:txBody>
      </p:sp>
      <p:sp>
        <p:nvSpPr>
          <p:cNvPr id="3" name="Pladsholder til indhold 2"/>
          <p:cNvSpPr>
            <a:spLocks noGrp="1"/>
          </p:cNvSpPr>
          <p:nvPr>
            <p:ph idx="1"/>
          </p:nvPr>
        </p:nvSpPr>
        <p:spPr>
          <a:xfrm>
            <a:off x="457200" y="1340768"/>
            <a:ext cx="8291264" cy="4785395"/>
          </a:xfrm>
        </p:spPr>
        <p:txBody>
          <a:bodyPr>
            <a:normAutofit fontScale="92500" lnSpcReduction="20000"/>
          </a:bodyPr>
          <a:lstStyle/>
          <a:p>
            <a:r>
              <a:rPr lang="da-DK" dirty="0" smtClean="0"/>
              <a:t>Man kan sammenligne effekten med en vandstråle, og energien med det vand, der opsamles, når vandstrålen har løbet en vis tid. </a:t>
            </a:r>
          </a:p>
          <a:p>
            <a:endParaRPr lang="da-DK" dirty="0" smtClean="0"/>
          </a:p>
          <a:p>
            <a:endParaRPr lang="da-DK" dirty="0" smtClean="0"/>
          </a:p>
          <a:p>
            <a:r>
              <a:rPr lang="da-DK" dirty="0" smtClean="0"/>
              <a:t>Watt er enhed for effekt. </a:t>
            </a:r>
          </a:p>
          <a:p>
            <a:pPr>
              <a:buNone/>
            </a:pPr>
            <a:endParaRPr lang="da-DK" dirty="0" smtClean="0"/>
          </a:p>
          <a:p>
            <a:r>
              <a:rPr lang="da-DK" dirty="0" smtClean="0"/>
              <a:t>kWh </a:t>
            </a:r>
            <a:r>
              <a:rPr lang="da-DK" dirty="0" smtClean="0"/>
              <a:t>er </a:t>
            </a:r>
            <a:r>
              <a:rPr lang="da-DK" dirty="0" smtClean="0"/>
              <a:t>enhed </a:t>
            </a:r>
            <a:r>
              <a:rPr lang="da-DK" dirty="0" smtClean="0"/>
              <a:t>for energi</a:t>
            </a:r>
          </a:p>
          <a:p>
            <a:endParaRPr lang="da-DK" dirty="0" smtClean="0"/>
          </a:p>
          <a:p>
            <a:r>
              <a:rPr lang="da-DK" dirty="0" smtClean="0"/>
              <a:t>Energi er effekt ganget med tid</a:t>
            </a:r>
          </a:p>
          <a:p>
            <a:endParaRPr lang="da-DK" dirty="0" smtClean="0"/>
          </a:p>
          <a:p>
            <a:pPr>
              <a:buNone/>
            </a:pPr>
            <a:endParaRPr lang="da-DK" dirty="0"/>
          </a:p>
        </p:txBody>
      </p:sp>
      <p:sp>
        <p:nvSpPr>
          <p:cNvPr id="4" name="Titel 1"/>
          <p:cNvSpPr>
            <a:spLocks noGrp="1"/>
          </p:cNvSpPr>
          <p:nvPr/>
        </p:nvSpPr>
        <p:spPr>
          <a:xfrm>
            <a:off x="251520" y="188640"/>
            <a:ext cx="8229600" cy="136815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tx1"/>
                </a:solidFill>
                <a:latin typeface="+mj-lt"/>
                <a:ea typeface="+mj-ea"/>
                <a:cs typeface="+mj-cs"/>
              </a:defRPr>
            </a:lvl1pPr>
          </a:lstStyle>
          <a:p>
            <a:endParaRPr lang="da-DK" dirty="0" smtClean="0"/>
          </a:p>
          <a:p>
            <a:endParaRPr lang="da-DK" dirty="0" smtClean="0"/>
          </a:p>
        </p:txBody>
      </p:sp>
      <p:sp>
        <p:nvSpPr>
          <p:cNvPr id="5" name="Pladsholder til indhold 2"/>
          <p:cNvSpPr>
            <a:spLocks noGrp="1"/>
          </p:cNvSpPr>
          <p:nvPr/>
        </p:nvSpPr>
        <p:spPr>
          <a:xfrm>
            <a:off x="395536" y="1556792"/>
            <a:ext cx="8229600" cy="507209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da-DK" dirty="0" smtClean="0"/>
          </a:p>
        </p:txBody>
      </p:sp>
      <p:pic>
        <p:nvPicPr>
          <p:cNvPr id="7" name="Picture 4" descr="C:\Documents and Settings\ibo\Lokale indstillinger\Temporary Internet Files\Content.IE5\KPQVOHI3\MPj04373220000[1].jpg"/>
          <p:cNvPicPr>
            <a:picLocks noChangeAspect="1" noChangeArrowheads="1"/>
          </p:cNvPicPr>
          <p:nvPr/>
        </p:nvPicPr>
        <p:blipFill>
          <a:blip r:embed="rId2" cstate="print"/>
          <a:srcRect/>
          <a:stretch>
            <a:fillRect/>
          </a:stretch>
        </p:blipFill>
        <p:spPr bwMode="auto">
          <a:xfrm>
            <a:off x="6372200" y="2492896"/>
            <a:ext cx="1890587" cy="263278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nodeType="clickEffect">
                                  <p:stCondLst>
                                    <p:cond delay="0"/>
                                  </p:stCondLst>
                                  <p:childTnLst>
                                    <p:anim to="1.5" calcmode="lin" valueType="num">
                                      <p:cBhvr override="childStyle">
                                        <p:cTn id="6" dur="2000" fill="hold"/>
                                        <p:tgtEl>
                                          <p:spTgt spid="3">
                                            <p:txEl>
                                              <p:pRg st="7" end="7"/>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Effektenheder</a:t>
            </a:r>
            <a:endParaRPr lang="da-DK" dirty="0"/>
          </a:p>
        </p:txBody>
      </p:sp>
      <p:sp>
        <p:nvSpPr>
          <p:cNvPr id="3" name="Pladsholder til indhold 2"/>
          <p:cNvSpPr>
            <a:spLocks noGrp="1"/>
          </p:cNvSpPr>
          <p:nvPr>
            <p:ph idx="1"/>
          </p:nvPr>
        </p:nvSpPr>
        <p:spPr>
          <a:xfrm>
            <a:off x="457200" y="1340768"/>
            <a:ext cx="8229600" cy="4785395"/>
          </a:xfrm>
        </p:spPr>
        <p:txBody>
          <a:bodyPr>
            <a:normAutofit lnSpcReduction="10000"/>
          </a:bodyPr>
          <a:lstStyle/>
          <a:p>
            <a:r>
              <a:rPr lang="da-DK" dirty="0" smtClean="0"/>
              <a:t>1 kW (kilowatt) = 1000 W (1 kW = 1,36 HK (hestekræfter))</a:t>
            </a:r>
          </a:p>
          <a:p>
            <a:endParaRPr lang="en-US" dirty="0" smtClean="0"/>
          </a:p>
          <a:p>
            <a:r>
              <a:rPr lang="en-US" dirty="0" smtClean="0"/>
              <a:t>1 MW (megawatt) = 1000 kW = 1.000.000 W </a:t>
            </a:r>
            <a:endParaRPr lang="da-DK" dirty="0" smtClean="0"/>
          </a:p>
          <a:p>
            <a:endParaRPr lang="en-US" dirty="0" smtClean="0"/>
          </a:p>
          <a:p>
            <a:r>
              <a:rPr lang="en-US" dirty="0" smtClean="0"/>
              <a:t>1 GW (</a:t>
            </a:r>
            <a:r>
              <a:rPr lang="en-US" dirty="0" err="1" smtClean="0"/>
              <a:t>gigawatt</a:t>
            </a:r>
            <a:r>
              <a:rPr lang="en-US" dirty="0" smtClean="0"/>
              <a:t>) = 1000 MW = 1 million kW </a:t>
            </a:r>
            <a:endParaRPr lang="da-DK" dirty="0" smtClean="0"/>
          </a:p>
          <a:p>
            <a:endParaRPr lang="da-DK" dirty="0" smtClean="0"/>
          </a:p>
          <a:p>
            <a:r>
              <a:rPr lang="da-DK" dirty="0" smtClean="0"/>
              <a:t>1 TW (terawatt) = 1 million MW = 1 milliard kW </a:t>
            </a:r>
          </a:p>
          <a:p>
            <a:endParaRPr lang="da-DK"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Energienheder: </a:t>
            </a:r>
            <a:r>
              <a:rPr lang="da-DK" dirty="0" smtClean="0"/>
              <a:t/>
            </a:r>
            <a:br>
              <a:rPr lang="da-DK" dirty="0" smtClean="0"/>
            </a:br>
            <a:endParaRPr lang="da-DK" dirty="0"/>
          </a:p>
        </p:txBody>
      </p:sp>
      <p:sp>
        <p:nvSpPr>
          <p:cNvPr id="3" name="Pladsholder til indhold 2"/>
          <p:cNvSpPr>
            <a:spLocks noGrp="1"/>
          </p:cNvSpPr>
          <p:nvPr>
            <p:ph idx="1"/>
          </p:nvPr>
        </p:nvSpPr>
        <p:spPr>
          <a:xfrm>
            <a:off x="457200" y="1124744"/>
            <a:ext cx="8229600" cy="5001419"/>
          </a:xfrm>
        </p:spPr>
        <p:txBody>
          <a:bodyPr>
            <a:normAutofit lnSpcReduction="10000"/>
          </a:bodyPr>
          <a:lstStyle/>
          <a:p>
            <a:r>
              <a:rPr lang="en-US" dirty="0" smtClean="0"/>
              <a:t>1 kWh (kilowatt-time) = 3600 kW x s (watt-</a:t>
            </a:r>
            <a:r>
              <a:rPr lang="en-US" dirty="0" err="1" smtClean="0"/>
              <a:t>sekunder</a:t>
            </a:r>
            <a:r>
              <a:rPr lang="en-US" dirty="0" smtClean="0"/>
              <a:t> =  3600 </a:t>
            </a:r>
            <a:r>
              <a:rPr lang="en-US" dirty="0" err="1" smtClean="0"/>
              <a:t>kJoule</a:t>
            </a:r>
            <a:r>
              <a:rPr lang="en-US" dirty="0" smtClean="0"/>
              <a:t> (J)) = 3,6 MJ</a:t>
            </a:r>
          </a:p>
          <a:p>
            <a:endParaRPr lang="da-DK" dirty="0" smtClean="0"/>
          </a:p>
          <a:p>
            <a:r>
              <a:rPr lang="en-US" dirty="0" smtClean="0"/>
              <a:t>1 </a:t>
            </a:r>
            <a:r>
              <a:rPr lang="en-US" dirty="0" err="1" smtClean="0"/>
              <a:t>GWh</a:t>
            </a:r>
            <a:r>
              <a:rPr lang="en-US" dirty="0" smtClean="0"/>
              <a:t> (</a:t>
            </a:r>
            <a:r>
              <a:rPr lang="en-US" dirty="0" err="1" smtClean="0"/>
              <a:t>gigawatt</a:t>
            </a:r>
            <a:r>
              <a:rPr lang="en-US" dirty="0" smtClean="0"/>
              <a:t>-time) = 1 million kWh </a:t>
            </a:r>
            <a:endParaRPr lang="da-DK" dirty="0" smtClean="0"/>
          </a:p>
          <a:p>
            <a:endParaRPr lang="en-US" dirty="0" smtClean="0"/>
          </a:p>
          <a:p>
            <a:r>
              <a:rPr lang="en-US" dirty="0" smtClean="0"/>
              <a:t>1 </a:t>
            </a:r>
            <a:r>
              <a:rPr lang="en-US" dirty="0" err="1" smtClean="0"/>
              <a:t>TWh</a:t>
            </a:r>
            <a:r>
              <a:rPr lang="en-US" dirty="0" smtClean="0"/>
              <a:t> (terawatt-time) = 1000 </a:t>
            </a:r>
            <a:r>
              <a:rPr lang="en-US" dirty="0" err="1" smtClean="0"/>
              <a:t>GWh</a:t>
            </a:r>
            <a:r>
              <a:rPr lang="en-US" dirty="0" smtClean="0"/>
              <a:t> = 1 milliard kWh </a:t>
            </a:r>
          </a:p>
          <a:p>
            <a:endParaRPr lang="da-DK" dirty="0" smtClean="0"/>
          </a:p>
          <a:p>
            <a:r>
              <a:rPr lang="da-DK" dirty="0" smtClean="0"/>
              <a:t>1 </a:t>
            </a:r>
            <a:r>
              <a:rPr lang="da-DK" dirty="0" err="1" smtClean="0"/>
              <a:t>kcal</a:t>
            </a:r>
            <a:r>
              <a:rPr lang="da-DK" dirty="0" smtClean="0"/>
              <a:t> (kilokalorier) = 1,163 kWh </a:t>
            </a:r>
          </a:p>
          <a:p>
            <a:endParaRPr lang="da-DK"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42852"/>
            <a:ext cx="8229600" cy="1143008"/>
          </a:xfrm>
        </p:spPr>
        <p:txBody>
          <a:bodyPr/>
          <a:lstStyle/>
          <a:p>
            <a:r>
              <a:rPr lang="da-DK" dirty="0" smtClean="0"/>
              <a:t>Energi og effekt</a:t>
            </a:r>
            <a:endParaRPr lang="da-DK" dirty="0"/>
          </a:p>
        </p:txBody>
      </p:sp>
      <p:sp>
        <p:nvSpPr>
          <p:cNvPr id="3" name="Pladsholder til indhold 2"/>
          <p:cNvSpPr>
            <a:spLocks noGrp="1"/>
          </p:cNvSpPr>
          <p:nvPr>
            <p:ph idx="1"/>
          </p:nvPr>
        </p:nvSpPr>
        <p:spPr>
          <a:xfrm>
            <a:off x="457200" y="1285860"/>
            <a:ext cx="8229600" cy="5286412"/>
          </a:xfrm>
        </p:spPr>
        <p:txBody>
          <a:bodyPr/>
          <a:lstStyle/>
          <a:p>
            <a:r>
              <a:rPr lang="da-DK" dirty="0" smtClean="0"/>
              <a:t>1 joule = 1 J = 1 Watt sekund, dvs.</a:t>
            </a:r>
          </a:p>
          <a:p>
            <a:r>
              <a:rPr lang="da-DK" dirty="0" smtClean="0"/>
              <a:t>3600 J = 1 Watt-time (1 </a:t>
            </a:r>
            <a:r>
              <a:rPr lang="da-DK" dirty="0" err="1" smtClean="0"/>
              <a:t>Wh</a:t>
            </a:r>
            <a:r>
              <a:rPr lang="da-DK" dirty="0" smtClean="0"/>
              <a:t>), dvs.</a:t>
            </a:r>
          </a:p>
          <a:p>
            <a:r>
              <a:rPr lang="da-DK" dirty="0" smtClean="0"/>
              <a:t>3600 kJ = 1000 </a:t>
            </a:r>
            <a:r>
              <a:rPr lang="da-DK" dirty="0" err="1" smtClean="0"/>
              <a:t>Wh</a:t>
            </a:r>
            <a:r>
              <a:rPr lang="da-DK" dirty="0" smtClean="0"/>
              <a:t>= 1 kWh= 3,6 MJ</a:t>
            </a:r>
          </a:p>
          <a:p>
            <a:endParaRPr lang="da-DK" sz="2800" dirty="0" smtClean="0"/>
          </a:p>
          <a:p>
            <a:endParaRPr lang="da-DK" sz="2800" dirty="0" smtClean="0"/>
          </a:p>
          <a:p>
            <a:r>
              <a:rPr lang="da-DK" dirty="0" smtClean="0"/>
              <a:t>1 MJ = 0,278 kWh</a:t>
            </a:r>
          </a:p>
          <a:p>
            <a:r>
              <a:rPr lang="da-DK" dirty="0" smtClean="0"/>
              <a:t>1 kalorie = 4,187 J </a:t>
            </a:r>
          </a:p>
          <a:p>
            <a:r>
              <a:rPr lang="da-DK" dirty="0" smtClean="0"/>
              <a:t>1 kWh = 860 kalorier</a:t>
            </a:r>
          </a:p>
          <a:p>
            <a:pPr>
              <a:buNone/>
            </a:pP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Energi – og enheder</a:t>
            </a:r>
            <a:endParaRPr lang="da-DK" dirty="0"/>
          </a:p>
        </p:txBody>
      </p:sp>
      <p:sp>
        <p:nvSpPr>
          <p:cNvPr id="3" name="Pladsholder til indhold 2"/>
          <p:cNvSpPr>
            <a:spLocks noGrp="1"/>
          </p:cNvSpPr>
          <p:nvPr>
            <p:ph idx="1"/>
          </p:nvPr>
        </p:nvSpPr>
        <p:spPr>
          <a:xfrm>
            <a:off x="457200" y="1124744"/>
            <a:ext cx="8229600" cy="5001419"/>
          </a:xfrm>
        </p:spPr>
        <p:txBody>
          <a:bodyPr>
            <a:normAutofit lnSpcReduction="10000"/>
          </a:bodyPr>
          <a:lstStyle/>
          <a:p>
            <a:endParaRPr lang="da-DK" dirty="0" smtClean="0"/>
          </a:p>
          <a:p>
            <a:endParaRPr lang="da-DK" dirty="0" smtClean="0"/>
          </a:p>
          <a:p>
            <a:endParaRPr lang="da-DK" dirty="0" smtClean="0"/>
          </a:p>
          <a:p>
            <a:endParaRPr lang="da-DK" dirty="0" smtClean="0"/>
          </a:p>
          <a:p>
            <a:r>
              <a:rPr lang="da-DK" dirty="0" smtClean="0"/>
              <a:t>1 liter olie =  8 - 10 kWh, </a:t>
            </a:r>
          </a:p>
          <a:p>
            <a:endParaRPr lang="da-DK" dirty="0" smtClean="0"/>
          </a:p>
          <a:p>
            <a:r>
              <a:rPr lang="da-DK" dirty="0" smtClean="0"/>
              <a:t>1 m3 naturgas = 9 – 11 kWh</a:t>
            </a:r>
          </a:p>
          <a:p>
            <a:endParaRPr lang="da-DK" dirty="0" smtClean="0"/>
          </a:p>
          <a:p>
            <a:r>
              <a:rPr lang="da-DK" dirty="0" smtClean="0"/>
              <a:t>1 parcelhus fra 1965 bruger ca. 20.000 kWh</a:t>
            </a:r>
          </a:p>
          <a:p>
            <a:endParaRPr lang="da-DK" dirty="0"/>
          </a:p>
        </p:txBody>
      </p:sp>
      <p:pic>
        <p:nvPicPr>
          <p:cNvPr id="1027" name="Picture 3">
            <a:hlinkClick r:id="rId3" action="ppaction://hlinkfile"/>
          </p:cNvPr>
          <p:cNvPicPr>
            <a:picLocks noChangeAspect="1" noChangeArrowheads="1"/>
          </p:cNvPicPr>
          <p:nvPr/>
        </p:nvPicPr>
        <p:blipFill>
          <a:blip r:embed="rId4" cstate="print"/>
          <a:srcRect/>
          <a:stretch>
            <a:fillRect/>
          </a:stretch>
        </p:blipFill>
        <p:spPr bwMode="auto">
          <a:xfrm>
            <a:off x="1187624" y="1340768"/>
            <a:ext cx="6929239" cy="1745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2742</TotalTime>
  <Words>1305</Words>
  <Application>Microsoft Office PowerPoint</Application>
  <PresentationFormat>Skærmshow (4:3)</PresentationFormat>
  <Paragraphs>156</Paragraphs>
  <Slides>17</Slides>
  <Notes>8</Notes>
  <HiddenSlides>0</HiddenSlides>
  <MMClips>0</MMClips>
  <ScaleCrop>false</ScaleCrop>
  <HeadingPairs>
    <vt:vector size="4" baseType="variant">
      <vt:variant>
        <vt:lpstr>Tema</vt:lpstr>
      </vt:variant>
      <vt:variant>
        <vt:i4>1</vt:i4>
      </vt:variant>
      <vt:variant>
        <vt:lpstr>Diastitler</vt:lpstr>
      </vt:variant>
      <vt:variant>
        <vt:i4>17</vt:i4>
      </vt:variant>
    </vt:vector>
  </HeadingPairs>
  <TitlesOfParts>
    <vt:vector size="18" baseType="lpstr">
      <vt:lpstr>Kontortema</vt:lpstr>
      <vt:lpstr> Effekt og energi</vt:lpstr>
      <vt:lpstr> Vedvarende energi er:  </vt:lpstr>
      <vt:lpstr>Effekt og energi  </vt:lpstr>
      <vt:lpstr>Fra effekt til energi   </vt:lpstr>
      <vt:lpstr>Energi og Effekt</vt:lpstr>
      <vt:lpstr>Effektenheder</vt:lpstr>
      <vt:lpstr>Energienheder:  </vt:lpstr>
      <vt:lpstr>Energi og effekt</vt:lpstr>
      <vt:lpstr>Energi – og enheder</vt:lpstr>
      <vt:lpstr>Dias nummer 10</vt:lpstr>
      <vt:lpstr>Opgave 03 </vt:lpstr>
      <vt:lpstr>Opgave 03 </vt:lpstr>
      <vt:lpstr>Opgave 03 </vt:lpstr>
      <vt:lpstr>Opgave 03 </vt:lpstr>
      <vt:lpstr>Opgave 03 </vt:lpstr>
      <vt:lpstr>Opgave 03 </vt:lpstr>
      <vt:lpstr>Ekstraopgaver</vt:lpstr>
    </vt:vector>
  </TitlesOfParts>
  <Company>Teknologisk Institut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Vækst i markedet for energibesparelser</dc:title>
  <dc:creator>Vagn Holk Lauridsen</dc:creator>
  <cp:lastModifiedBy>jhc</cp:lastModifiedBy>
  <cp:revision>315</cp:revision>
  <dcterms:created xsi:type="dcterms:W3CDTF">2009-07-29T13:36:00Z</dcterms:created>
  <dcterms:modified xsi:type="dcterms:W3CDTF">2012-06-20T08:58:44Z</dcterms:modified>
</cp:coreProperties>
</file>