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6" r:id="rId2"/>
    <p:sldId id="375" r:id="rId3"/>
    <p:sldId id="336" r:id="rId4"/>
    <p:sldId id="356" r:id="rId5"/>
    <p:sldId id="358" r:id="rId6"/>
    <p:sldId id="360" r:id="rId7"/>
    <p:sldId id="337" r:id="rId8"/>
    <p:sldId id="354" r:id="rId9"/>
    <p:sldId id="357" r:id="rId10"/>
    <p:sldId id="364" r:id="rId11"/>
    <p:sldId id="348" r:id="rId12"/>
    <p:sldId id="362" r:id="rId13"/>
    <p:sldId id="376" r:id="rId14"/>
    <p:sldId id="377" r:id="rId15"/>
  </p:sldIdLst>
  <p:sldSz cx="9144000" cy="6858000" type="screen4x3"/>
  <p:notesSz cx="6797675" cy="9928225"/>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83639" autoAdjust="0"/>
  </p:normalViewPr>
  <p:slideViewPr>
    <p:cSldViewPr>
      <p:cViewPr varScale="1">
        <p:scale>
          <a:sx n="94" d="100"/>
          <a:sy n="94" d="100"/>
        </p:scale>
        <p:origin x="-93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6"/>
    </p:cViewPr>
  </p:sorterViewPr>
  <p:notesViewPr>
    <p:cSldViewPr>
      <p:cViewPr varScale="1">
        <p:scale>
          <a:sx n="91" d="100"/>
          <a:sy n="91" d="100"/>
        </p:scale>
        <p:origin x="-1836" y="-9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9E8612C2-79CF-46EE-AEC3-4A71F84D843A}" type="datetimeFigureOut">
              <a:rPr lang="da-DK" smtClean="0"/>
              <a:pPr/>
              <a:t>14-06-2012</a:t>
            </a:fld>
            <a:endParaRPr lang="da-DK"/>
          </a:p>
        </p:txBody>
      </p:sp>
      <p:sp>
        <p:nvSpPr>
          <p:cNvPr id="4" name="Pladsholder til sidefod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E210849-211F-4C09-BF9A-4691BA08B179}" type="slidenum">
              <a:rPr lang="da-DK" smtClean="0"/>
              <a:pPr/>
              <a:t>‹nr.›</a:t>
            </a:fld>
            <a:endParaRPr lang="da-DK"/>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6CB31A8-3047-48F9-911E-990725A8583C}" type="datetimeFigureOut">
              <a:rPr lang="da-DK" smtClean="0"/>
              <a:pPr/>
              <a:t>14-06-2012</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7962BB6B-1890-4E9B-BEBC-45809E3717FD}" type="slidenum">
              <a:rPr lang="da-DK" smtClean="0"/>
              <a:pPr/>
              <a:t>‹nr.›</a:t>
            </a:fld>
            <a:endParaRPr lang="da-DK"/>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marL="514350" lvl="0" indent="-514350">
              <a:buFont typeface="+mj-lt"/>
              <a:buAutoNum type="arabicPeriod"/>
            </a:pPr>
            <a:endParaRPr lang="da-DK" dirty="0" smtClean="0"/>
          </a:p>
          <a:p>
            <a:pPr marL="514350" lvl="0" indent="-514350"/>
            <a:r>
              <a:rPr lang="da-DK" b="1" dirty="0" smtClean="0"/>
              <a:t>Det skal du kunne efter kurset</a:t>
            </a:r>
          </a:p>
          <a:p>
            <a:pPr marL="514350" lvl="0" indent="-514350">
              <a:buFont typeface="+mj-lt"/>
              <a:buAutoNum type="arabicPeriod"/>
            </a:pPr>
            <a:endParaRPr lang="da-DK" dirty="0" smtClean="0"/>
          </a:p>
          <a:p>
            <a:pPr marL="514350" lvl="0" indent="-514350">
              <a:buFont typeface="+mj-lt"/>
              <a:buAutoNum type="arabicPeriod"/>
            </a:pPr>
            <a:endParaRPr lang="da-DK" dirty="0" smtClean="0"/>
          </a:p>
          <a:p>
            <a:pPr marL="514350" lvl="0" indent="-514350">
              <a:buFont typeface="+mj-lt"/>
              <a:buAutoNum type="arabicPeriod"/>
            </a:pPr>
            <a:r>
              <a:rPr lang="da-DK" dirty="0" smtClean="0"/>
              <a:t>Skabe et overblik over det aktuelle energiforbrug og den eksisterende bygnings tilstand og energimæssige forhold, ved at indsamle oplysninger, sammenligne med energinøgletal. Eksempelvis oplysninger om husets energiforbrug, bygningstype og alder, opvarmet areal, opvarmningsform, antal beboere og sammensætning.</a:t>
            </a:r>
          </a:p>
          <a:p>
            <a:pPr marL="514350" lvl="0" indent="-514350">
              <a:buFont typeface="+mj-lt"/>
              <a:buAutoNum type="arabicPeriod"/>
            </a:pPr>
            <a:r>
              <a:rPr lang="da-DK" dirty="0" smtClean="0"/>
              <a:t>Finde hovedparten af mulige besparelsesforslag ved at gennemføre et ”tjek” der er en kombination af vurdering af bygningsdelen eller –installationens restlevetid sammenholdt med energiløsninger der kan udføres i forbindelse med eventuel renovering af bygningsdelen/installationen. </a:t>
            </a:r>
          </a:p>
          <a:p>
            <a:pPr marL="514350" lvl="0" indent="-514350">
              <a:buFont typeface="+mj-lt"/>
              <a:buAutoNum type="arabicPeriod"/>
            </a:pPr>
            <a:r>
              <a:rPr lang="da-DK" dirty="0" smtClean="0"/>
              <a:t>Udregne energibesparelserne og konkretisere energitiltaget ved at anvende </a:t>
            </a:r>
            <a:r>
              <a:rPr lang="da-DK" dirty="0" err="1" smtClean="0"/>
              <a:t>Videncentrets</a:t>
            </a:r>
            <a:r>
              <a:rPr lang="da-DK" dirty="0" smtClean="0"/>
              <a:t> energiløsninger i dialogen med kunden og i tilbudsfasen.</a:t>
            </a:r>
          </a:p>
          <a:p>
            <a:pPr marL="514350" lvl="0" indent="-514350">
              <a:buFont typeface="+mj-lt"/>
              <a:buAutoNum type="arabicPeriod"/>
            </a:pPr>
            <a:r>
              <a:rPr lang="da-DK" dirty="0" smtClean="0"/>
              <a:t>Drøfte energibesparelsesforslagene med kunden, og  sammenholde  med kundens ønsker. .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a:t>
            </a:fld>
            <a:endParaRPr lang="da-DK"/>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I et kilo olie er 2,66</a:t>
            </a:r>
            <a:r>
              <a:rPr lang="da-DK" baseline="0" dirty="0" smtClean="0"/>
              <a:t> kg. CO2 – hvordan det – jo, fordi C binder med luftens ilt O2 – og bliver til CO2!</a:t>
            </a:r>
          </a:p>
          <a:p>
            <a:endParaRPr lang="da-DK" baseline="0" dirty="0" smtClean="0"/>
          </a:p>
          <a:p>
            <a:r>
              <a:rPr lang="da-DK" sz="1200" kern="1200" dirty="0" smtClean="0">
                <a:solidFill>
                  <a:schemeClr val="tx1"/>
                </a:solidFill>
                <a:latin typeface="+mn-lt"/>
                <a:ea typeface="+mn-ea"/>
                <a:cs typeface="+mn-cs"/>
              </a:rPr>
              <a:t>Som I ser ovenfor, så bliver der relativt mere CO2  i forhold til vand, når man afbrænder olie  end når man afbrænder gas. I nedenstående tabel ser I hvor meget CO2, der udledes for hver  kWh, der er i  de forskellige brændsler. Grunden til at der frigives flere kilo CO2  ved afbrænding af fossile brændsler, end selve brændslet vejer er ,  (det kan I se, når vi har haft kapitlet om enheder, energi m.m.) at det er luftens   ilt, der bindes til kulstoffet og danner CO2.  </a:t>
            </a:r>
          </a:p>
          <a:p>
            <a:r>
              <a:rPr lang="da-DK" sz="1200" kern="1200" dirty="0" smtClean="0">
                <a:solidFill>
                  <a:schemeClr val="tx1"/>
                </a:solidFill>
                <a:latin typeface="+mn-lt"/>
                <a:ea typeface="+mn-ea"/>
                <a:cs typeface="+mn-cs"/>
              </a:rPr>
              <a:t>Hvor meget CO2 indeholder: </a:t>
            </a:r>
          </a:p>
          <a:p>
            <a:r>
              <a:rPr lang="da-DK" sz="1200" kern="1200" dirty="0" smtClean="0">
                <a:solidFill>
                  <a:schemeClr val="tx1"/>
                </a:solidFill>
                <a:latin typeface="+mn-lt"/>
                <a:ea typeface="+mn-ea"/>
                <a:cs typeface="+mn-cs"/>
              </a:rPr>
              <a:t>Naturgas: 0,205 kg CO2 pr. kWh</a:t>
            </a:r>
          </a:p>
          <a:p>
            <a:r>
              <a:rPr lang="da-DK" sz="1200" kern="1200" dirty="0" smtClean="0">
                <a:solidFill>
                  <a:schemeClr val="tx1"/>
                </a:solidFill>
                <a:latin typeface="+mn-lt"/>
                <a:ea typeface="+mn-ea"/>
                <a:cs typeface="+mn-cs"/>
              </a:rPr>
              <a:t>Olie: 0,266 kg CO2 pr. kWh</a:t>
            </a:r>
          </a:p>
          <a:p>
            <a:r>
              <a:rPr lang="da-DK" sz="1200" kern="1200" dirty="0" smtClean="0">
                <a:solidFill>
                  <a:schemeClr val="tx1"/>
                </a:solidFill>
                <a:latin typeface="+mn-lt"/>
                <a:ea typeface="+mn-ea"/>
                <a:cs typeface="+mn-cs"/>
              </a:rPr>
              <a:t>Fjernvarme: 0,13 kg CO2 pr. kWh (gennemsnit for </a:t>
            </a:r>
            <a:r>
              <a:rPr lang="da-DK" sz="1200" kern="1200" dirty="0" err="1" smtClean="0">
                <a:solidFill>
                  <a:schemeClr val="tx1"/>
                </a:solidFill>
                <a:latin typeface="+mn-lt"/>
                <a:ea typeface="+mn-ea"/>
                <a:cs typeface="+mn-cs"/>
              </a:rPr>
              <a:t>danmark</a:t>
            </a:r>
            <a:r>
              <a:rPr lang="da-DK" sz="1200" kern="1200" dirty="0" smtClean="0">
                <a:solidFill>
                  <a:schemeClr val="tx1"/>
                </a:solidFill>
                <a:latin typeface="+mn-lt"/>
                <a:ea typeface="+mn-ea"/>
                <a:cs typeface="+mn-cs"/>
              </a:rPr>
              <a:t>)</a:t>
            </a:r>
          </a:p>
          <a:p>
            <a:r>
              <a:rPr lang="da-DK" sz="1200" kern="1200" dirty="0" smtClean="0">
                <a:solidFill>
                  <a:schemeClr val="tx1"/>
                </a:solidFill>
                <a:latin typeface="+mn-lt"/>
                <a:ea typeface="+mn-ea"/>
                <a:cs typeface="+mn-cs"/>
              </a:rPr>
              <a:t>Elektricitet: 0,547 kg CO2 pr. kWh (gennemsnit  for </a:t>
            </a:r>
            <a:r>
              <a:rPr lang="da-DK" sz="1200" kern="1200" dirty="0" err="1" smtClean="0">
                <a:solidFill>
                  <a:schemeClr val="tx1"/>
                </a:solidFill>
                <a:latin typeface="+mn-lt"/>
                <a:ea typeface="+mn-ea"/>
                <a:cs typeface="+mn-cs"/>
              </a:rPr>
              <a:t>danmark</a:t>
            </a:r>
            <a:r>
              <a:rPr lang="da-DK" sz="1200" kern="1200" dirty="0" smtClean="0">
                <a:solidFill>
                  <a:schemeClr val="tx1"/>
                </a:solidFill>
                <a:latin typeface="+mn-lt"/>
                <a:ea typeface="+mn-ea"/>
                <a:cs typeface="+mn-cs"/>
              </a:rPr>
              <a:t>)</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11</a:t>
            </a:fld>
            <a:endParaRPr lang="da-DK"/>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Planter optager den samme mængde CO2, under opvæksten, som de frigiver ved forbrænding, - dermed kaldes de CO2- neutrale. Biobrændsel som brænde eller </a:t>
            </a:r>
            <a:r>
              <a:rPr lang="da-DK" sz="1200" kern="1200" dirty="0" err="1" smtClean="0">
                <a:solidFill>
                  <a:schemeClr val="tx1"/>
                </a:solidFill>
                <a:latin typeface="+mn-lt"/>
                <a:ea typeface="+mn-ea"/>
                <a:cs typeface="+mn-cs"/>
              </a:rPr>
              <a:t>træpiller</a:t>
            </a:r>
            <a:r>
              <a:rPr lang="da-DK" sz="1200" kern="1200" dirty="0" smtClean="0">
                <a:solidFill>
                  <a:schemeClr val="tx1"/>
                </a:solidFill>
                <a:latin typeface="+mn-lt"/>
                <a:ea typeface="+mn-ea"/>
                <a:cs typeface="+mn-cs"/>
              </a:rPr>
              <a:t> er CO2- neutralt. Set over milliarder af år kan man godt sige at fossile brændsler er CO2 –neutralt.  Problemet er imidlertid at vi gennem 100 år har frigivet alt det CO2, som er lagret over millioner af år. Vi har grebet ind i det geologiske kredsløb, som løber over millioner af år, og har ført CO2 over i det biologiske kredsløb, som gennemløbes i løbet af dage eller år. Forskere har i over 100 år nøje forudsagt de konsekvenser, som er målbare i dag: Forøgelse af CO2koncentrationen med klimaændringer til følge. Der er nu bred enighed om at klimaændringerne er menneskeskabte, og at det også er mennesker, der skal løse problemerne. I modsætning til så mange andre katastrofer kan vi nemlig gøre noget ved det: Enten spare på den fossile energi, eller benytte vedvarende energi i stedet.  Og hér kommer I som energihåndværkere ind  i billedet.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12</a:t>
            </a:fld>
            <a:endParaRPr lang="da-D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a:p>
        </p:txBody>
      </p:sp>
      <p:sp>
        <p:nvSpPr>
          <p:cNvPr id="4" name="Pladsholder til diasnummer 3"/>
          <p:cNvSpPr>
            <a:spLocks noGrp="1"/>
          </p:cNvSpPr>
          <p:nvPr>
            <p:ph type="sldNum" sz="quarter" idx="10"/>
          </p:nvPr>
        </p:nvSpPr>
        <p:spPr/>
        <p:txBody>
          <a:bodyPr/>
          <a:lstStyle/>
          <a:p>
            <a:fld id="{7962BB6B-1890-4E9B-BEBC-45809E3717FD}" type="slidenum">
              <a:rPr lang="da-DK" smtClean="0"/>
              <a:pPr/>
              <a:t>2</a:t>
            </a:fld>
            <a:endParaRPr lang="da-D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Her nævnes årsagerne til at spare på energien,</a:t>
            </a:r>
            <a:r>
              <a:rPr lang="da-DK" baseline="0" dirty="0" smtClean="0"/>
              <a:t> som det fremgår af kapitel 1. </a:t>
            </a:r>
            <a:endParaRPr lang="da-DK" dirty="0" smtClean="0"/>
          </a:p>
          <a:p>
            <a:r>
              <a:rPr lang="da-DK" dirty="0" smtClean="0"/>
              <a:t>Klima: Vender vi tilbage til </a:t>
            </a:r>
          </a:p>
          <a:p>
            <a:pPr marL="0" marR="0" lvl="1" indent="0" algn="l" defTabSz="914400" rtl="0" eaLnBrk="1" fontAlgn="auto" latinLnBrk="0" hangingPunct="1">
              <a:lnSpc>
                <a:spcPct val="100000"/>
              </a:lnSpc>
              <a:spcBef>
                <a:spcPts val="0"/>
              </a:spcBef>
              <a:spcAft>
                <a:spcPts val="0"/>
              </a:spcAft>
              <a:buClrTx/>
              <a:buSzTx/>
              <a:buFontTx/>
              <a:buNone/>
              <a:tabLst/>
              <a:defRPr/>
            </a:pPr>
            <a:r>
              <a:rPr lang="da-DK" dirty="0" smtClean="0"/>
              <a:t>2 – 4 graders </a:t>
            </a:r>
            <a:r>
              <a:rPr lang="da-DK" dirty="0" err="1" smtClean="0"/>
              <a:t>temeparaturstigning</a:t>
            </a:r>
            <a:r>
              <a:rPr lang="da-DK" dirty="0" smtClean="0"/>
              <a:t> rammer 1 mia. mennesker –konsekvenserne for os blive så store, at man har besluttet at gøre noget ved det.</a:t>
            </a:r>
            <a:r>
              <a:rPr lang="da-DK" baseline="0" dirty="0" smtClean="0"/>
              <a: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da-DK"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da-DK" baseline="0" dirty="0" smtClean="0"/>
              <a:t>H</a:t>
            </a:r>
            <a:r>
              <a:rPr lang="da-DK" dirty="0" smtClean="0"/>
              <a:t>vorfor er det lige, at CO2 giver </a:t>
            </a:r>
            <a:r>
              <a:rPr lang="da-DK" dirty="0" err="1" smtClean="0"/>
              <a:t>klimaforandringer….se</a:t>
            </a:r>
            <a:r>
              <a:rPr lang="da-DK" dirty="0" smtClean="0"/>
              <a:t> næste slide</a:t>
            </a:r>
          </a:p>
          <a:p>
            <a:pPr marL="0" marR="0" lvl="1" indent="0" algn="l" defTabSz="914400" rtl="0" eaLnBrk="1" fontAlgn="auto" latinLnBrk="0" hangingPunct="1">
              <a:lnSpc>
                <a:spcPct val="100000"/>
              </a:lnSpc>
              <a:spcBef>
                <a:spcPts val="0"/>
              </a:spcBef>
              <a:spcAft>
                <a:spcPts val="0"/>
              </a:spcAft>
              <a:buClrTx/>
              <a:buSzTx/>
              <a:buFontTx/>
              <a:buNone/>
              <a:tabLst/>
              <a:defRPr/>
            </a:pPr>
            <a:endParaRPr lang="da-DK"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da-DK" dirty="0" smtClean="0"/>
              <a:t>Men nok så meget er det forsyningssikkerhed der har være</a:t>
            </a:r>
            <a:r>
              <a:rPr lang="da-DK" baseline="0" dirty="0" smtClean="0"/>
              <a:t> drivkraften </a:t>
            </a:r>
            <a:r>
              <a:rPr lang="da-DK" dirty="0" smtClean="0"/>
              <a: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da-DK"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da-DK" dirty="0" smtClean="0"/>
              <a:t>Og dermed økonomi</a:t>
            </a:r>
            <a:r>
              <a:rPr lang="da-DK" baseline="0" dirty="0" smtClean="0"/>
              <a:t>  ---- </a:t>
            </a:r>
          </a:p>
          <a:p>
            <a:pPr marL="0" marR="0" lvl="1" indent="0" algn="l" defTabSz="914400" rtl="0" eaLnBrk="1" fontAlgn="auto" latinLnBrk="0" hangingPunct="1">
              <a:lnSpc>
                <a:spcPct val="100000"/>
              </a:lnSpc>
              <a:spcBef>
                <a:spcPts val="0"/>
              </a:spcBef>
              <a:spcAft>
                <a:spcPts val="0"/>
              </a:spcAft>
              <a:buClrTx/>
              <a:buSzTx/>
              <a:buFontTx/>
              <a:buNone/>
              <a:tabLst/>
              <a:defRPr/>
            </a:pPr>
            <a:r>
              <a:rPr lang="da-DK" baseline="0" dirty="0" smtClean="0"/>
              <a:t>Vi har netop lavet aftale med Rusland om køb af halvdelen af den mængde gas, som vi bruger i DK – med den nye ledning i Østersøen bliver de uafhængige af at sælge gas til de østeuropæiske lande…</a:t>
            </a:r>
          </a:p>
          <a:p>
            <a:pPr marL="0" marR="0" lvl="1" indent="0" algn="l" defTabSz="914400" rtl="0" eaLnBrk="1" fontAlgn="auto" latinLnBrk="0" hangingPunct="1">
              <a:lnSpc>
                <a:spcPct val="100000"/>
              </a:lnSpc>
              <a:spcBef>
                <a:spcPts val="0"/>
              </a:spcBef>
              <a:spcAft>
                <a:spcPts val="0"/>
              </a:spcAft>
              <a:buClrTx/>
              <a:buSzTx/>
              <a:buFontTx/>
              <a:buNone/>
              <a:tabLst/>
              <a:defRPr/>
            </a:pPr>
            <a:endParaRPr lang="da-DK"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da-DK" baseline="0" dirty="0" smtClean="0"/>
              <a:t>Energiteknologi er et område, der kan ske vækst på nu</a:t>
            </a:r>
          </a:p>
          <a:p>
            <a:pPr marL="0" marR="0" lvl="1" indent="0" algn="l" defTabSz="914400" rtl="0" eaLnBrk="1" fontAlgn="auto" latinLnBrk="0" hangingPunct="1">
              <a:lnSpc>
                <a:spcPct val="100000"/>
              </a:lnSpc>
              <a:spcBef>
                <a:spcPts val="0"/>
              </a:spcBef>
              <a:spcAft>
                <a:spcPts val="0"/>
              </a:spcAft>
              <a:buClrTx/>
              <a:buSzTx/>
              <a:buFontTx/>
              <a:buNone/>
              <a:tabLst/>
              <a:defRPr/>
            </a:pPr>
            <a:endParaRPr lang="da-DK"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da-DK" baseline="0" dirty="0" smtClean="0"/>
              <a:t>Desuden er der fordelene ude i boligerne – bedre boliger -  ikke kolde vægge og gulve, ikke kuldenedfald osv. </a:t>
            </a:r>
          </a:p>
          <a:p>
            <a:pPr marL="0" marR="0" lvl="1" indent="0" algn="l" defTabSz="914400" rtl="0" eaLnBrk="1" fontAlgn="auto" latinLnBrk="0" hangingPunct="1">
              <a:lnSpc>
                <a:spcPct val="100000"/>
              </a:lnSpc>
              <a:spcBef>
                <a:spcPts val="0"/>
              </a:spcBef>
              <a:spcAft>
                <a:spcPts val="0"/>
              </a:spcAft>
              <a:buClrTx/>
              <a:buSzTx/>
              <a:buFontTx/>
              <a:buNone/>
              <a:tabLst/>
              <a:defRPr/>
            </a:pPr>
            <a:endParaRPr lang="da-DK"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da-DK" baseline="0" dirty="0" smtClean="0"/>
              <a:t>I må selv vurdere hvordan I skal vægte det hos kunden..</a:t>
            </a:r>
            <a:endParaRPr lang="da-DK"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da-DK" dirty="0" smtClean="0"/>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a:t>
            </a:fld>
            <a:endParaRPr lang="da-D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lnSpcReduction="10000"/>
          </a:bodyPr>
          <a:lstStyle/>
          <a:p>
            <a:r>
              <a:rPr lang="da-DK" dirty="0" smtClean="0"/>
              <a:t>Der skal laves energibesparelser i bygninger, fordi området er så stort. 40</a:t>
            </a:r>
            <a:r>
              <a:rPr lang="da-DK" baseline="0" dirty="0" smtClean="0"/>
              <a:t> % af energien bruges hér. Og undersøgelser (SBI 2009) viser, at </a:t>
            </a:r>
          </a:p>
          <a:p>
            <a:r>
              <a:rPr lang="da-DK" sz="1200" kern="1200" dirty="0" smtClean="0">
                <a:solidFill>
                  <a:schemeClr val="tx1"/>
                </a:solidFill>
                <a:latin typeface="+mn-lt"/>
                <a:ea typeface="+mn-ea"/>
                <a:cs typeface="+mn-cs"/>
              </a:rPr>
              <a:t>Vi bruger 40 % af energien på vores bygninger, så der er rigtig store muligheder for at spare på energien hér. Der kan spares 23 af energiforbruget ved at gennemføre en moderat renovering af Danmarks bygninger. Hér ligger opgaver for knap 200 mia. </a:t>
            </a:r>
            <a:r>
              <a:rPr lang="da-DK" sz="1200" kern="1200" dirty="0" err="1" smtClean="0">
                <a:solidFill>
                  <a:schemeClr val="tx1"/>
                </a:solidFill>
                <a:latin typeface="+mn-lt"/>
                <a:ea typeface="+mn-ea"/>
                <a:cs typeface="+mn-cs"/>
              </a:rPr>
              <a:t>kr</a:t>
            </a:r>
            <a:r>
              <a:rPr lang="da-DK" sz="1200" kern="1200" dirty="0" smtClean="0">
                <a:solidFill>
                  <a:schemeClr val="tx1"/>
                </a:solidFill>
                <a:latin typeface="+mn-lt"/>
                <a:ea typeface="+mn-ea"/>
                <a:cs typeface="+mn-cs"/>
              </a:rPr>
              <a:t>!  Det drejer sig om isolering og udskiftning af vinduer og døre. Hvis man vælger at gennemføre nogle af disse energibesparende foranstaltninger sammen med planlagte forbedringer, ja så er energirenoveringen tjent hjem på 4 år! Så det er vigtigt at gøre det energirigtigt, når der alligevel skal renoveres. Så en modernisering bliver til en energimodernisering. Hér hjælper energivejlederuddannelsen dig på vej. </a:t>
            </a:r>
          </a:p>
          <a:p>
            <a:r>
              <a:rPr lang="da-DK" sz="1200" kern="1200" dirty="0" smtClean="0">
                <a:solidFill>
                  <a:schemeClr val="tx1"/>
                </a:solidFill>
                <a:latin typeface="+mn-lt"/>
                <a:ea typeface="+mn-ea"/>
                <a:cs typeface="+mn-cs"/>
              </a:rPr>
              <a:t>Ser man på jeres kollegers, installatørernes fagområde, ja så kan der spares 13 % på energiforbruget til opvarmning og varmt vand på de tekniske installationer. Og hér er tilbagebetalingstiden så kort som 6 år – og det er selvom renoveringen ikke sker sammen med nødvendig udskiftning og vedligehold. </a:t>
            </a:r>
          </a:p>
          <a:p>
            <a:r>
              <a:rPr lang="da-DK" sz="1200" kern="1200" dirty="0" smtClean="0">
                <a:solidFill>
                  <a:schemeClr val="tx1"/>
                </a:solidFill>
                <a:latin typeface="+mn-lt"/>
                <a:ea typeface="+mn-ea"/>
                <a:cs typeface="+mn-cs"/>
              </a:rPr>
              <a:t>Dette kursus kan hjælpe jer til at spotte disse besparelser når I er ude på andre opgaver hos kunden – og overbevise hende om, at der skal energirenoveres. </a:t>
            </a:r>
          </a:p>
          <a:p>
            <a:r>
              <a:rPr lang="da-DK" sz="1200" kern="1200" dirty="0" smtClean="0">
                <a:solidFill>
                  <a:schemeClr val="tx1"/>
                </a:solidFill>
                <a:latin typeface="+mn-lt"/>
                <a:ea typeface="+mn-ea"/>
                <a:cs typeface="+mn-cs"/>
              </a:rPr>
              <a:t>Den renovering, som der gennemføres nu, skal måske holde i 40 år! Derfor er din opgave – som kundens foretrukne sparringspartner – at tilbyde kunden en energirigtig løsning, som giver dem energibesparelser år efter år.  De huse der renoveres i dag, skal konkurrere med bygninger, der bygges ikke bare i .</a:t>
            </a:r>
            <a:r>
              <a:rPr lang="da-DK" sz="1200" kern="1200" dirty="0" err="1" smtClean="0">
                <a:solidFill>
                  <a:schemeClr val="tx1"/>
                </a:solidFill>
                <a:latin typeface="+mn-lt"/>
                <a:ea typeface="+mn-ea"/>
                <a:cs typeface="+mn-cs"/>
              </a:rPr>
              <a:t>h.t</a:t>
            </a:r>
            <a:r>
              <a:rPr lang="da-DK" sz="1200" kern="1200" dirty="0" smtClean="0">
                <a:solidFill>
                  <a:schemeClr val="tx1"/>
                </a:solidFill>
                <a:latin typeface="+mn-lt"/>
                <a:ea typeface="+mn-ea"/>
                <a:cs typeface="+mn-cs"/>
              </a:rPr>
              <a:t>. det nuværende bygningsreglement (BR08,) men </a:t>
            </a:r>
            <a:r>
              <a:rPr lang="da-DK" sz="1200" kern="1200" dirty="0" err="1" smtClean="0">
                <a:solidFill>
                  <a:schemeClr val="tx1"/>
                </a:solidFill>
                <a:latin typeface="+mn-lt"/>
                <a:ea typeface="+mn-ea"/>
                <a:cs typeface="+mn-cs"/>
              </a:rPr>
              <a:t>i.h.t</a:t>
            </a:r>
            <a:r>
              <a:rPr lang="da-DK" sz="1200" kern="1200" dirty="0" smtClean="0">
                <a:solidFill>
                  <a:schemeClr val="tx1"/>
                </a:solidFill>
                <a:latin typeface="+mn-lt"/>
                <a:ea typeface="+mn-ea"/>
                <a:cs typeface="+mn-cs"/>
              </a:rPr>
              <a:t>. de kommende bygningsreglementer, som i 2010 medfører 25 % reduktion i energiforbruget i forhold til BR-08, og 2015 50% reduktion, og i 2020 75 % reduktion af energiforbruget i forhold til det nuværende bygningsreglement. Dvs. at et hus på 130 m2 skal kunne opvarmes med  400 liter olie årligt!</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5</a:t>
            </a:fld>
            <a:endParaRPr lang="da-DK"/>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kern="1200" dirty="0" smtClean="0">
                <a:solidFill>
                  <a:schemeClr val="tx1"/>
                </a:solidFill>
                <a:latin typeface="+mn-lt"/>
                <a:ea typeface="+mn-ea"/>
                <a:cs typeface="+mn-cs"/>
              </a:rPr>
              <a:t>Energiforbruget til enfamiliehuse udgør ca. </a:t>
            </a:r>
            <a:r>
              <a:rPr lang="da-DK" sz="1200" kern="1200" dirty="0" err="1" smtClean="0">
                <a:solidFill>
                  <a:schemeClr val="tx1"/>
                </a:solidFill>
                <a:latin typeface="+mn-lt"/>
                <a:ea typeface="+mn-ea"/>
                <a:cs typeface="+mn-cs"/>
              </a:rPr>
              <a:t>havldelen</a:t>
            </a:r>
            <a:r>
              <a:rPr lang="da-DK" sz="1200" kern="1200" dirty="0" smtClean="0">
                <a:solidFill>
                  <a:schemeClr val="tx1"/>
                </a:solidFill>
                <a:latin typeface="+mn-lt"/>
                <a:ea typeface="+mn-ea"/>
                <a:cs typeface="+mn-cs"/>
              </a:rPr>
              <a:t> af det samlede energiforbrug til bygninger, 16 % går til etageboliger og 17 % til handel service mens det offentlige og industri står for ca. 9% hver. </a:t>
            </a:r>
          </a:p>
          <a:p>
            <a:r>
              <a:rPr lang="da-DK" sz="1200" kern="1200" dirty="0" smtClean="0">
                <a:solidFill>
                  <a:schemeClr val="tx1"/>
                </a:solidFill>
                <a:latin typeface="+mn-lt"/>
                <a:ea typeface="+mn-ea"/>
                <a:cs typeface="+mn-cs"/>
              </a:rPr>
              <a:t>Der ligger altså et stort besparelsespotentiale og venter i  enfamiliehusene, og samtidig er det relativt ”nemt” (billigt) at gennemføre besparelserne hér. </a:t>
            </a:r>
          </a:p>
          <a:p>
            <a:r>
              <a:rPr lang="da-DK" sz="1200" kern="1200" dirty="0" smtClean="0">
                <a:solidFill>
                  <a:schemeClr val="tx1"/>
                </a:solidFill>
                <a:latin typeface="+mn-lt"/>
                <a:ea typeface="+mn-ea"/>
                <a:cs typeface="+mn-cs"/>
              </a:rPr>
              <a:t>I hver enkel husholdning bruges 75 % af energien på varme og andre 11 % på varmt brugsvand, mens elektricitet står for 11 %. Hvis boligejerne virkelig vil gøre noget ved deres energiforbrug, så er der altså ingen vej udenom  at forbedre boligens klimaskærm og/eller varmeanlæg.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6</a:t>
            </a:fld>
            <a:endParaRPr lang="da-DK"/>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Der er som sagt mange grunde til at spare på energien. Men det allervigtigste lige nu er, at afbrænding af fossile brændsler, kul olie og gas frigiver CO2, som er en såkaldt drivhusgas. Drivhusgasser ligger som en dyne i atmosfæren, og lader – som drivhusglas – solens kortbølgede stråling komme ind, mens den kun i begrænset omfang lader den langbølgede varmestråling, som solenergien omdannes til i atmosfæren, slippe ud igen. Dette er drivhuseffekten. Uden drivhuseffekten ville her være minus 15 grader på jorden, og  liv som vi kender det, ville ikke være muligt. Under normale tilstande ryger der ligeså meget varme ud i rummet, som der kommer ind fra solen. Men gennem de sidste 100 år er koncentrationen af CO2 i atmosfæren steget i takt med afbrændingen af fossile brændsler, med det resultat, at varmen ikke kan slippe ud, og her er  i gennemsnit blevet 0, 8 grad varmere. Det har allerede medført ændringer i klimaet, så livsvilkårene er blevet vanskeligere for en række lande. Men hvad værre er: Hvis ikke vi reducerer udslippet af CO2 meget kraftigt, vil temperaturen stige mellem 4 og 6 grader. Alverdens forskere vurderer, at det er nødvendigt at holde </a:t>
            </a:r>
            <a:r>
              <a:rPr lang="da-DK" sz="1200" kern="1200" dirty="0" err="1" smtClean="0">
                <a:solidFill>
                  <a:schemeClr val="tx1"/>
                </a:solidFill>
                <a:latin typeface="+mn-lt"/>
                <a:ea typeface="+mn-ea"/>
                <a:cs typeface="+mn-cs"/>
              </a:rPr>
              <a:t>temperaturstignigner</a:t>
            </a:r>
            <a:r>
              <a:rPr lang="da-DK" sz="1200" kern="1200" dirty="0" smtClean="0">
                <a:solidFill>
                  <a:schemeClr val="tx1"/>
                </a:solidFill>
                <a:latin typeface="+mn-lt"/>
                <a:ea typeface="+mn-ea"/>
                <a:cs typeface="+mn-cs"/>
              </a:rPr>
              <a:t> under 2 grader, hvis jordens befolkning skal kunne indrette sig på klimaforandringerne.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7</a:t>
            </a:fld>
            <a:endParaRPr lang="da-D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err="1" smtClean="0"/>
              <a:t>Klimaforandriner</a:t>
            </a:r>
            <a:r>
              <a:rPr lang="da-DK" dirty="0" smtClean="0"/>
              <a:t> rammer skævt</a:t>
            </a:r>
          </a:p>
          <a:p>
            <a:r>
              <a:rPr lang="da-DK" sz="1200" kern="1200" dirty="0" smtClean="0">
                <a:solidFill>
                  <a:schemeClr val="tx1"/>
                </a:solidFill>
                <a:latin typeface="+mn-lt"/>
                <a:ea typeface="+mn-ea"/>
                <a:cs typeface="+mn-cs"/>
              </a:rPr>
              <a:t>Hvad sker der når temperaturen stiger: En ting er de stigende </a:t>
            </a:r>
            <a:r>
              <a:rPr lang="da-DK" sz="1200" kern="1200" dirty="0" err="1" smtClean="0">
                <a:solidFill>
                  <a:schemeClr val="tx1"/>
                </a:solidFill>
                <a:latin typeface="+mn-lt"/>
                <a:ea typeface="+mn-ea"/>
                <a:cs typeface="+mn-cs"/>
              </a:rPr>
              <a:t>temeraturer</a:t>
            </a:r>
            <a:r>
              <a:rPr lang="da-DK" sz="1200" kern="1200" dirty="0" smtClean="0">
                <a:solidFill>
                  <a:schemeClr val="tx1"/>
                </a:solidFill>
                <a:latin typeface="+mn-lt"/>
                <a:ea typeface="+mn-ea"/>
                <a:cs typeface="+mn-cs"/>
              </a:rPr>
              <a:t> på land og i luften,  som medfører at mennesker på den varmeste del af kloden får vanskeligere livsvilkår, og at man på andre områder skal indrette sig på hastige klimaforandringer. Speciel i de arktiske egne går det hurtigt: En stor del af isen er smeltet, og  når isen ikke mere reflekterer  </a:t>
            </a:r>
            <a:r>
              <a:rPr lang="da-DK" sz="1200" kern="1200" dirty="0" err="1" smtClean="0">
                <a:solidFill>
                  <a:schemeClr val="tx1"/>
                </a:solidFill>
                <a:latin typeface="+mn-lt"/>
                <a:ea typeface="+mn-ea"/>
                <a:cs typeface="+mn-cs"/>
              </a:rPr>
              <a:t>solstrålingen</a:t>
            </a:r>
            <a:r>
              <a:rPr lang="da-DK" sz="1200" kern="1200" dirty="0" smtClean="0">
                <a:solidFill>
                  <a:schemeClr val="tx1"/>
                </a:solidFill>
                <a:latin typeface="+mn-lt"/>
                <a:ea typeface="+mn-ea"/>
                <a:cs typeface="+mn-cs"/>
              </a:rPr>
              <a:t> bliver den til varme i havet, og så går det for alvor stærkt med opvarmningen. </a:t>
            </a:r>
          </a:p>
          <a:p>
            <a:r>
              <a:rPr lang="da-DK" sz="1200" kern="1200" dirty="0" smtClean="0">
                <a:solidFill>
                  <a:schemeClr val="tx1"/>
                </a:solidFill>
                <a:latin typeface="+mn-lt"/>
                <a:ea typeface="+mn-ea"/>
                <a:cs typeface="+mn-cs"/>
              </a:rPr>
              <a:t>Havene optager i det hele taget en stor del af varmen, dette medfører kraftigere fordampning, og dermed ”voldsommere” vejr: Kraftigere regn, storme og orkaner.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8</a:t>
            </a:fld>
            <a:endParaRPr lang="da-D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b="1" kern="1200" dirty="0" smtClean="0">
                <a:solidFill>
                  <a:schemeClr val="tx1"/>
                </a:solidFill>
                <a:latin typeface="+mn-lt"/>
                <a:ea typeface="+mn-ea"/>
                <a:cs typeface="+mn-cs"/>
              </a:rPr>
              <a:t>Hvorfor CO2-udslip fra fossile brændsler</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Olie, kul og gas er rester af smådyr og planter, som levede for mange millioner af år siden. </a:t>
            </a:r>
          </a:p>
          <a:p>
            <a:r>
              <a:rPr lang="da-DK" sz="1200" kern="1200" dirty="0" smtClean="0">
                <a:solidFill>
                  <a:schemeClr val="tx1"/>
                </a:solidFill>
                <a:latin typeface="+mn-lt"/>
                <a:ea typeface="+mn-ea"/>
                <a:cs typeface="+mn-cs"/>
              </a:rPr>
              <a:t>Og planter er jo skabt i fotosyntesen,  en proces, hvor planten omsætter sollys, kuldioxid og vand H2O til sukker og ilt. </a:t>
            </a:r>
            <a:r>
              <a:rPr lang="da-DK" sz="1200" kern="1200" dirty="0" err="1" smtClean="0">
                <a:solidFill>
                  <a:schemeClr val="tx1"/>
                </a:solidFill>
                <a:latin typeface="+mn-lt"/>
                <a:ea typeface="+mn-ea"/>
                <a:cs typeface="+mn-cs"/>
              </a:rPr>
              <a:t>Sukkret</a:t>
            </a:r>
            <a:r>
              <a:rPr lang="da-DK" sz="1200" kern="1200" dirty="0" smtClean="0">
                <a:solidFill>
                  <a:schemeClr val="tx1"/>
                </a:solidFill>
                <a:latin typeface="+mn-lt"/>
                <a:ea typeface="+mn-ea"/>
                <a:cs typeface="+mn-cs"/>
              </a:rPr>
              <a:t> bruges som byggestof i planten og ilten frigives til luften. Tilbage i planten er kulstoffet fra sukkeret. Dyr som spiser planter indeholder således også </a:t>
            </a:r>
            <a:r>
              <a:rPr lang="da-DK" sz="1200" kern="1200" dirty="0" err="1" smtClean="0">
                <a:solidFill>
                  <a:schemeClr val="tx1"/>
                </a:solidFill>
                <a:latin typeface="+mn-lt"/>
                <a:ea typeface="+mn-ea"/>
                <a:cs typeface="+mn-cs"/>
              </a:rPr>
              <a:t>kulsstof</a:t>
            </a:r>
            <a:r>
              <a:rPr lang="da-DK" sz="1200" kern="1200" dirty="0" smtClean="0">
                <a:solidFill>
                  <a:schemeClr val="tx1"/>
                </a:solidFill>
                <a:latin typeface="+mn-lt"/>
                <a:ea typeface="+mn-ea"/>
                <a:cs typeface="+mn-cs"/>
              </a:rPr>
              <a:t>. </a:t>
            </a:r>
          </a:p>
          <a:p>
            <a:r>
              <a:rPr lang="da-DK" sz="1200" kern="1200" dirty="0" smtClean="0">
                <a:solidFill>
                  <a:schemeClr val="tx1"/>
                </a:solidFill>
                <a:latin typeface="+mn-lt"/>
                <a:ea typeface="+mn-ea"/>
                <a:cs typeface="+mn-cs"/>
              </a:rPr>
              <a:t>Fotosyntesen: </a:t>
            </a:r>
          </a:p>
          <a:p>
            <a:r>
              <a:rPr lang="da-DK" sz="1200" kern="1200" dirty="0" smtClean="0">
                <a:solidFill>
                  <a:schemeClr val="tx1"/>
                </a:solidFill>
                <a:latin typeface="+mn-lt"/>
                <a:ea typeface="+mn-ea"/>
                <a:cs typeface="+mn-cs"/>
              </a:rPr>
              <a:t>6 CO2 + 12 H2O + </a:t>
            </a:r>
            <a:r>
              <a:rPr lang="da-DK" sz="1200" kern="1200" dirty="0" err="1" smtClean="0">
                <a:solidFill>
                  <a:schemeClr val="tx1"/>
                </a:solidFill>
                <a:latin typeface="+mn-lt"/>
                <a:ea typeface="+mn-ea"/>
                <a:cs typeface="+mn-cs"/>
              </a:rPr>
              <a:t>lysenergi</a:t>
            </a:r>
            <a:r>
              <a:rPr lang="da-DK" sz="1200" kern="1200" dirty="0" smtClean="0">
                <a:solidFill>
                  <a:schemeClr val="tx1"/>
                </a:solidFill>
                <a:latin typeface="+mn-lt"/>
                <a:ea typeface="+mn-ea"/>
                <a:cs typeface="+mn-cs"/>
              </a:rPr>
              <a:t> = C6H12 + 6O2 + 6 h2O</a:t>
            </a:r>
          </a:p>
          <a:p>
            <a:r>
              <a:rPr lang="da-DK" sz="1200" kern="1200" dirty="0" smtClean="0">
                <a:solidFill>
                  <a:schemeClr val="tx1"/>
                </a:solidFill>
                <a:latin typeface="+mn-lt"/>
                <a:ea typeface="+mn-ea"/>
                <a:cs typeface="+mn-cs"/>
              </a:rPr>
              <a:t>Kultveilte og vand bliver under på virkning af sollys til </a:t>
            </a:r>
            <a:r>
              <a:rPr lang="da-DK" sz="1200" kern="1200" dirty="0" err="1" smtClean="0">
                <a:solidFill>
                  <a:schemeClr val="tx1"/>
                </a:solidFill>
                <a:latin typeface="+mn-lt"/>
                <a:ea typeface="+mn-ea"/>
                <a:cs typeface="+mn-cs"/>
              </a:rPr>
              <a:t>glucose</a:t>
            </a:r>
            <a:r>
              <a:rPr lang="da-DK" sz="1200" kern="1200" dirty="0" smtClean="0">
                <a:solidFill>
                  <a:schemeClr val="tx1"/>
                </a:solidFill>
                <a:latin typeface="+mn-lt"/>
                <a:ea typeface="+mn-ea"/>
                <a:cs typeface="+mn-cs"/>
              </a:rPr>
              <a:t>, ilt og vand. </a:t>
            </a:r>
          </a:p>
          <a:p>
            <a:r>
              <a:rPr lang="da-DK" sz="1200" kern="1200" dirty="0" smtClean="0">
                <a:solidFill>
                  <a:schemeClr val="tx1"/>
                </a:solidFill>
                <a:latin typeface="+mn-lt"/>
                <a:ea typeface="+mn-ea"/>
                <a:cs typeface="+mn-cs"/>
              </a:rPr>
              <a:t>Lagene af døde dyr og planter er gennem årene blevet så tykke, at tryk og temperaturer er steget meget i de nederste lag, og dermed var betingelserne tilstede for at </a:t>
            </a:r>
            <a:r>
              <a:rPr lang="da-DK" sz="1200" kern="1200" dirty="0" err="1" smtClean="0">
                <a:solidFill>
                  <a:schemeClr val="tx1"/>
                </a:solidFill>
                <a:latin typeface="+mn-lt"/>
                <a:ea typeface="+mn-ea"/>
                <a:cs typeface="+mn-cs"/>
              </a:rPr>
              <a:t>dyre-</a:t>
            </a:r>
            <a:r>
              <a:rPr lang="da-DK" sz="1200" kern="1200" dirty="0" smtClean="0">
                <a:solidFill>
                  <a:schemeClr val="tx1"/>
                </a:solidFill>
                <a:latin typeface="+mn-lt"/>
                <a:ea typeface="+mn-ea"/>
                <a:cs typeface="+mn-cs"/>
              </a:rPr>
              <a:t> og planteresterne blev omsat til  kul olie og gas. I havet var der flest smådyr – de er </a:t>
            </a:r>
            <a:r>
              <a:rPr lang="da-DK" sz="1200" kern="1200" dirty="0" err="1" smtClean="0">
                <a:solidFill>
                  <a:schemeClr val="tx1"/>
                </a:solidFill>
                <a:latin typeface="+mn-lt"/>
                <a:ea typeface="+mn-ea"/>
                <a:cs typeface="+mn-cs"/>
              </a:rPr>
              <a:t>belvet</a:t>
            </a:r>
            <a:r>
              <a:rPr lang="da-DK" sz="1200" kern="1200" dirty="0" smtClean="0">
                <a:solidFill>
                  <a:schemeClr val="tx1"/>
                </a:solidFill>
                <a:latin typeface="+mn-lt"/>
                <a:ea typeface="+mn-ea"/>
                <a:cs typeface="+mn-cs"/>
              </a:rPr>
              <a:t> til gas og olie, mens planterne blev lagret på land, og er blevet til kul.  Sammen betegnes kul, olie og gas for fossile brændsler.  Da olie kul og gas består af rester fra dyr og planter  er der en meget stor mængde kulstof bundet i det.  Når man så afbrænder de fossile brændsler går  kulstoffet i </a:t>
            </a:r>
            <a:r>
              <a:rPr lang="da-DK" sz="1200" kern="1200" dirty="0" err="1" smtClean="0">
                <a:solidFill>
                  <a:schemeClr val="tx1"/>
                </a:solidFill>
                <a:latin typeface="+mn-lt"/>
                <a:ea typeface="+mn-ea"/>
                <a:cs typeface="+mn-cs"/>
              </a:rPr>
              <a:t>forbiindelse</a:t>
            </a:r>
            <a:r>
              <a:rPr lang="da-DK" sz="1200" kern="1200" dirty="0" smtClean="0">
                <a:solidFill>
                  <a:schemeClr val="tx1"/>
                </a:solidFill>
                <a:latin typeface="+mn-lt"/>
                <a:ea typeface="+mn-ea"/>
                <a:cs typeface="+mn-cs"/>
              </a:rPr>
              <a:t> med ilt og danner CO2. Dvs. på 100 år har vi sluppet kulstof fri, som har ligget i  jorden i millioner af år, og derfor er koncentrationen af CO2 i atmosfæren steget fra 280  </a:t>
            </a:r>
            <a:r>
              <a:rPr lang="da-DK" sz="1200" kern="1200" dirty="0" err="1" smtClean="0">
                <a:solidFill>
                  <a:schemeClr val="tx1"/>
                </a:solidFill>
                <a:latin typeface="+mn-lt"/>
                <a:ea typeface="+mn-ea"/>
                <a:cs typeface="+mn-cs"/>
              </a:rPr>
              <a:t>ppm</a:t>
            </a:r>
            <a:r>
              <a:rPr lang="da-DK" sz="1200" kern="1200" dirty="0" smtClean="0">
                <a:solidFill>
                  <a:schemeClr val="tx1"/>
                </a:solidFill>
                <a:latin typeface="+mn-lt"/>
                <a:ea typeface="+mn-ea"/>
                <a:cs typeface="+mn-cs"/>
              </a:rPr>
              <a:t> før industrialiseringen til 350 </a:t>
            </a:r>
            <a:r>
              <a:rPr lang="da-DK" sz="1200" kern="1200" dirty="0" err="1" smtClean="0">
                <a:solidFill>
                  <a:schemeClr val="tx1"/>
                </a:solidFill>
                <a:latin typeface="+mn-lt"/>
                <a:ea typeface="+mn-ea"/>
                <a:cs typeface="+mn-cs"/>
              </a:rPr>
              <a:t>ppm</a:t>
            </a:r>
            <a:r>
              <a:rPr lang="da-DK" sz="1200" kern="1200" dirty="0" smtClean="0">
                <a:solidFill>
                  <a:schemeClr val="tx1"/>
                </a:solidFill>
                <a:latin typeface="+mn-lt"/>
                <a:ea typeface="+mn-ea"/>
                <a:cs typeface="+mn-cs"/>
              </a:rPr>
              <a:t> nu.  </a:t>
            </a:r>
            <a:endParaRPr lang="da-DK" sz="1200" kern="1200" dirty="0">
              <a:solidFill>
                <a:schemeClr val="tx1"/>
              </a:solidFill>
              <a:latin typeface="+mn-lt"/>
              <a:ea typeface="+mn-ea"/>
              <a:cs typeface="+mn-cs"/>
            </a:endParaRPr>
          </a:p>
        </p:txBody>
      </p:sp>
      <p:sp>
        <p:nvSpPr>
          <p:cNvPr id="4" name="Pladsholder til diasnummer 3"/>
          <p:cNvSpPr>
            <a:spLocks noGrp="1"/>
          </p:cNvSpPr>
          <p:nvPr>
            <p:ph type="sldNum" sz="quarter" idx="10"/>
          </p:nvPr>
        </p:nvSpPr>
        <p:spPr/>
        <p:txBody>
          <a:bodyPr/>
          <a:lstStyle/>
          <a:p>
            <a:fld id="{7962BB6B-1890-4E9B-BEBC-45809E3717FD}" type="slidenum">
              <a:rPr lang="da-DK" smtClean="0"/>
              <a:pPr/>
              <a:t>9</a:t>
            </a:fld>
            <a:endParaRPr lang="da-DK"/>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200" kern="1200" dirty="0" smtClean="0">
                <a:solidFill>
                  <a:schemeClr val="tx1"/>
                </a:solidFill>
                <a:latin typeface="+mn-lt"/>
                <a:ea typeface="+mn-ea"/>
                <a:cs typeface="+mn-cs"/>
              </a:rPr>
              <a:t>Lagene af døde dyr og planter er gennem årene blevet så tykke, at tryk og temperaturer er steget meget i de nederste lag, og dermed var betingelserne tilstede for at </a:t>
            </a:r>
            <a:r>
              <a:rPr lang="da-DK" sz="1200" kern="1200" dirty="0" err="1" smtClean="0">
                <a:solidFill>
                  <a:schemeClr val="tx1"/>
                </a:solidFill>
                <a:latin typeface="+mn-lt"/>
                <a:ea typeface="+mn-ea"/>
                <a:cs typeface="+mn-cs"/>
              </a:rPr>
              <a:t>dyre-</a:t>
            </a:r>
            <a:r>
              <a:rPr lang="da-DK" sz="1200" kern="1200" dirty="0" smtClean="0">
                <a:solidFill>
                  <a:schemeClr val="tx1"/>
                </a:solidFill>
                <a:latin typeface="+mn-lt"/>
                <a:ea typeface="+mn-ea"/>
                <a:cs typeface="+mn-cs"/>
              </a:rPr>
              <a:t> og planteresterne blev omsat til  kul olie og gas. I havet var der flest smådyr – de er blevet til gas og olie, mens planterne blev lagret på land, og er blevet til kul.  Sammen betegnes kul, olie og gas for fossile brændsler.  Da olie kul og gas består af rester fra dyr og planter  er der en meget stor mængde kulstof bundet i det.  Når man så afbrænder de fossile brændsler går  kulstoffet i forbindelse med ilt og danner CO2. Dvs. på 100 år har vi sluppet kulstof fri, som har ligget i  jorden i millioner af år, og derfor er koncentrationen af CO2 i atmosfæren steget fra 280  </a:t>
            </a:r>
            <a:r>
              <a:rPr lang="da-DK" sz="1200" kern="1200" dirty="0" err="1" smtClean="0">
                <a:solidFill>
                  <a:schemeClr val="tx1"/>
                </a:solidFill>
                <a:latin typeface="+mn-lt"/>
                <a:ea typeface="+mn-ea"/>
                <a:cs typeface="+mn-cs"/>
              </a:rPr>
              <a:t>ppm</a:t>
            </a:r>
            <a:r>
              <a:rPr lang="da-DK" sz="1200" kern="1200" dirty="0" smtClean="0">
                <a:solidFill>
                  <a:schemeClr val="tx1"/>
                </a:solidFill>
                <a:latin typeface="+mn-lt"/>
                <a:ea typeface="+mn-ea"/>
                <a:cs typeface="+mn-cs"/>
              </a:rPr>
              <a:t> før industrialiseringen til 350 </a:t>
            </a:r>
            <a:r>
              <a:rPr lang="da-DK" sz="1200" kern="1200" dirty="0" err="1" smtClean="0">
                <a:solidFill>
                  <a:schemeClr val="tx1"/>
                </a:solidFill>
                <a:latin typeface="+mn-lt"/>
                <a:ea typeface="+mn-ea"/>
                <a:cs typeface="+mn-cs"/>
              </a:rPr>
              <a:t>ppm</a:t>
            </a:r>
            <a:r>
              <a:rPr lang="da-DK" sz="1200" kern="1200" dirty="0" smtClean="0">
                <a:solidFill>
                  <a:schemeClr val="tx1"/>
                </a:solidFill>
                <a:latin typeface="+mn-lt"/>
                <a:ea typeface="+mn-ea"/>
                <a:cs typeface="+mn-cs"/>
              </a:rPr>
              <a:t> nu.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10</a:t>
            </a:fld>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bygud.dk/index.php"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titeltypografi i masteren</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da-DK"/>
          </a:p>
        </p:txBody>
      </p:sp>
      <p:pic>
        <p:nvPicPr>
          <p:cNvPr id="7" name="Picture 2"/>
          <p:cNvPicPr>
            <a:picLocks noChangeAspect="1" noChangeArrowheads="1"/>
          </p:cNvPicPr>
          <p:nvPr userDrawn="1"/>
        </p:nvPicPr>
        <p:blipFill>
          <a:blip r:embed="rId2" cstate="print"/>
          <a:srcRect/>
          <a:stretch>
            <a:fillRect/>
          </a:stretch>
        </p:blipFill>
        <p:spPr bwMode="auto">
          <a:xfrm>
            <a:off x="6143625" y="142875"/>
            <a:ext cx="2709863" cy="571500"/>
          </a:xfrm>
          <a:prstGeom prst="rect">
            <a:avLst/>
          </a:prstGeom>
          <a:noFill/>
          <a:ln w="9525">
            <a:noFill/>
            <a:miter lim="800000"/>
            <a:headEnd/>
            <a:tailEnd/>
          </a:ln>
        </p:spPr>
      </p:pic>
      <p:pic>
        <p:nvPicPr>
          <p:cNvPr id="83970" name="Picture 2" descr="Blank">
            <a:hlinkClick r:id="rId3"/>
          </p:cNvPr>
          <p:cNvPicPr>
            <a:picLocks noChangeAspect="1" noChangeArrowheads="1"/>
          </p:cNvPicPr>
          <p:nvPr userDrawn="1"/>
        </p:nvPicPr>
        <p:blipFill>
          <a:blip r:embed="rId4" cstate="print"/>
          <a:srcRect/>
          <a:stretch>
            <a:fillRect/>
          </a:stretch>
        </p:blipFill>
        <p:spPr bwMode="auto">
          <a:xfrm>
            <a:off x="155575" y="-136525"/>
            <a:ext cx="95250" cy="95250"/>
          </a:xfrm>
          <a:prstGeom prst="rect">
            <a:avLst/>
          </a:prstGeom>
          <a:noFill/>
        </p:spPr>
      </p:pic>
      <p:pic>
        <p:nvPicPr>
          <p:cNvPr id="9" name="Billede 8" descr="Byguddannelser.gif"/>
          <p:cNvPicPr>
            <a:picLocks noChangeAspect="1"/>
          </p:cNvPicPr>
          <p:nvPr userDrawn="1"/>
        </p:nvPicPr>
        <p:blipFill>
          <a:blip r:embed="rId4" cstate="print"/>
          <a:stretch>
            <a:fillRect/>
          </a:stretch>
        </p:blipFill>
        <p:spPr>
          <a:xfrm>
            <a:off x="4524375" y="3381375"/>
            <a:ext cx="95250" cy="9525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titeltypografi i masteren</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lvl1pPr algn="l">
              <a:defRPr sz="4000"/>
            </a:lvl1pPr>
          </a:lstStyle>
          <a:p>
            <a:r>
              <a:rPr lang="da-DK" dirty="0" smtClean="0"/>
              <a:t>Klik for at redigere titeltypografi i masteren</a:t>
            </a:r>
            <a:endParaRPr lang="da-DK" dirty="0"/>
          </a:p>
        </p:txBody>
      </p:sp>
      <p:sp>
        <p:nvSpPr>
          <p:cNvPr id="3" name="Pladsholder til indhold 2"/>
          <p:cNvSpPr>
            <a:spLocks noGrp="1"/>
          </p:cNvSpPr>
          <p:nvPr>
            <p:ph idx="1"/>
          </p:nvPr>
        </p:nvSpPr>
        <p:spPr/>
        <p:txBody>
          <a:bodyPr/>
          <a:lstStyle/>
          <a:p>
            <a:pPr lvl="0"/>
            <a:r>
              <a:rPr lang="da-DK" dirty="0" smtClean="0"/>
              <a:t>Klik for at redigere typografi i masteren</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pic>
        <p:nvPicPr>
          <p:cNvPr id="7" name="Picture 2"/>
          <p:cNvPicPr>
            <a:picLocks noChangeAspect="1" noChangeArrowheads="1"/>
          </p:cNvPicPr>
          <p:nvPr userDrawn="1"/>
        </p:nvPicPr>
        <p:blipFill>
          <a:blip r:embed="rId2" cstate="print"/>
          <a:srcRect/>
          <a:stretch>
            <a:fillRect/>
          </a:stretch>
        </p:blipFill>
        <p:spPr bwMode="auto">
          <a:xfrm>
            <a:off x="6143625" y="142875"/>
            <a:ext cx="2709863" cy="5715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typografi i masteren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titeltypografi i masteren</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titeltypografi i masteren</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pic>
        <p:nvPicPr>
          <p:cNvPr id="7" name="Picture 2"/>
          <p:cNvPicPr>
            <a:picLocks noChangeAspect="1" noChangeArrowheads="1"/>
          </p:cNvPicPr>
          <p:nvPr userDrawn="1"/>
        </p:nvPicPr>
        <p:blipFill>
          <a:blip r:embed="rId13" cstate="print"/>
          <a:srcRect/>
          <a:stretch>
            <a:fillRect/>
          </a:stretch>
        </p:blipFill>
        <p:spPr bwMode="auto">
          <a:xfrm>
            <a:off x="6143625" y="142875"/>
            <a:ext cx="2709863" cy="571500"/>
          </a:xfrm>
          <a:prstGeom prst="rect">
            <a:avLst/>
          </a:prstGeom>
          <a:noFill/>
          <a:ln w="9525">
            <a:noFill/>
            <a:miter lim="800000"/>
            <a:headEnd/>
            <a:tailEnd/>
          </a:ln>
        </p:spPr>
      </p:pic>
      <p:pic>
        <p:nvPicPr>
          <p:cNvPr id="13" name="Billede 12" descr="E:\Final\Byggeriets Uddannelser logo.gif"/>
          <p:cNvPicPr/>
          <p:nvPr userDrawn="1"/>
        </p:nvPicPr>
        <p:blipFill>
          <a:blip r:embed="rId14" cstate="print"/>
          <a:srcRect/>
          <a:stretch>
            <a:fillRect/>
          </a:stretch>
        </p:blipFill>
        <p:spPr bwMode="auto">
          <a:xfrm>
            <a:off x="0" y="6325795"/>
            <a:ext cx="6000760" cy="532205"/>
          </a:xfrm>
          <a:prstGeom prst="rect">
            <a:avLst/>
          </a:prstGeom>
          <a:noFill/>
          <a:ln w="9525">
            <a:noFill/>
            <a:miter lim="800000"/>
            <a:headEnd/>
            <a:tailEnd/>
          </a:ln>
        </p:spPr>
      </p:pic>
      <p:sp>
        <p:nvSpPr>
          <p:cNvPr id="15" name="Rektangel 14"/>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Tekstboks 15"/>
          <p:cNvSpPr txBox="1"/>
          <p:nvPr userDrawn="1"/>
        </p:nvSpPr>
        <p:spPr>
          <a:xfrm>
            <a:off x="6143636" y="6429396"/>
            <a:ext cx="3000364" cy="307777"/>
          </a:xfrm>
          <a:prstGeom prst="rect">
            <a:avLst/>
          </a:prstGeom>
          <a:noFill/>
        </p:spPr>
        <p:txBody>
          <a:bodyPr wrap="square" rtlCol="0">
            <a:spAutoFit/>
          </a:bodyPr>
          <a:lstStyle/>
          <a:p>
            <a:r>
              <a:rPr lang="da-DK" sz="1400" b="1" dirty="0" smtClean="0">
                <a:solidFill>
                  <a:schemeClr val="bg1"/>
                </a:solidFill>
              </a:rPr>
              <a:t>Energioptimering af bygninger 2010</a:t>
            </a:r>
            <a:endParaRPr lang="da-DK" sz="14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a-DK" dirty="0" smtClean="0"/>
              <a:t>Energioptimering af boliger</a:t>
            </a:r>
            <a:endParaRPr lang="da-DK" dirty="0"/>
          </a:p>
        </p:txBody>
      </p:sp>
      <p:sp>
        <p:nvSpPr>
          <p:cNvPr id="3" name="Undertitel 2"/>
          <p:cNvSpPr>
            <a:spLocks noGrp="1"/>
          </p:cNvSpPr>
          <p:nvPr>
            <p:ph type="subTitle" idx="1"/>
          </p:nvPr>
        </p:nvSpPr>
        <p:spPr/>
        <p:txBody>
          <a:bodyPr>
            <a:normAutofit/>
          </a:bodyPr>
          <a:lstStyle/>
          <a:p>
            <a:endParaRPr lang="da-DK"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Hvorfor CO2-udslip </a:t>
            </a:r>
            <a:br>
              <a:rPr lang="da-DK" b="1" dirty="0" smtClean="0"/>
            </a:br>
            <a:r>
              <a:rPr lang="da-DK" b="1" dirty="0" smtClean="0"/>
              <a:t>fra fossile brændsler</a:t>
            </a:r>
            <a:endParaRPr lang="da-DK" dirty="0"/>
          </a:p>
        </p:txBody>
      </p:sp>
      <p:sp>
        <p:nvSpPr>
          <p:cNvPr id="3" name="Pladsholder til indhold 2"/>
          <p:cNvSpPr>
            <a:spLocks noGrp="1"/>
          </p:cNvSpPr>
          <p:nvPr>
            <p:ph idx="1"/>
          </p:nvPr>
        </p:nvSpPr>
        <p:spPr/>
        <p:txBody>
          <a:bodyPr/>
          <a:lstStyle/>
          <a:p>
            <a:r>
              <a:rPr lang="da-DK" dirty="0" smtClean="0"/>
              <a:t>Kul, olie og gas er fossiler af dyr og planter</a:t>
            </a:r>
          </a:p>
          <a:p>
            <a:endParaRPr lang="da-DK" dirty="0"/>
          </a:p>
        </p:txBody>
      </p:sp>
      <p:pic>
        <p:nvPicPr>
          <p:cNvPr id="4" name="Billede 3" descr="karbon.gif"/>
          <p:cNvPicPr>
            <a:picLocks noChangeAspect="1"/>
          </p:cNvPicPr>
          <p:nvPr/>
        </p:nvPicPr>
        <p:blipFill>
          <a:blip r:embed="rId3" cstate="print"/>
          <a:stretch>
            <a:fillRect/>
          </a:stretch>
        </p:blipFill>
        <p:spPr>
          <a:xfrm>
            <a:off x="2393141" y="2276872"/>
            <a:ext cx="4357718" cy="3813003"/>
          </a:xfrm>
          <a:prstGeom prst="rect">
            <a:avLst/>
          </a:prstGeom>
        </p:spPr>
      </p:pic>
      <p:sp>
        <p:nvSpPr>
          <p:cNvPr id="6" name="Rektangel 5"/>
          <p:cNvSpPr/>
          <p:nvPr/>
        </p:nvSpPr>
        <p:spPr>
          <a:xfrm>
            <a:off x="971600" y="2967335"/>
            <a:ext cx="7128792" cy="1754326"/>
          </a:xfrm>
          <a:prstGeom prst="rect">
            <a:avLst/>
          </a:prstGeom>
          <a:solidFill>
            <a:schemeClr val="accent3">
              <a:lumMod val="40000"/>
              <a:lumOff val="60000"/>
            </a:schemeClr>
          </a:solidFill>
        </p:spPr>
        <p:txBody>
          <a:bodyPr wrap="square">
            <a:spAutoFit/>
          </a:bodyPr>
          <a:lstStyle/>
          <a:p>
            <a:pPr algn="ctr"/>
            <a:r>
              <a:rPr lang="da-DK" sz="3600" b="1" dirty="0" smtClean="0"/>
              <a:t>Koncentrationen </a:t>
            </a:r>
            <a:r>
              <a:rPr lang="da-DK" sz="3600" b="1" dirty="0" smtClean="0"/>
              <a:t>af CO2 i atmosfæren steget fra 280  </a:t>
            </a:r>
            <a:r>
              <a:rPr lang="da-DK" sz="3600" b="1" dirty="0" err="1" smtClean="0"/>
              <a:t>ppm</a:t>
            </a:r>
            <a:r>
              <a:rPr lang="da-DK" sz="3600" b="1" dirty="0" smtClean="0"/>
              <a:t> før industrialiseringen til 350 </a:t>
            </a:r>
            <a:r>
              <a:rPr lang="da-DK" sz="3600" b="1" dirty="0" err="1" smtClean="0"/>
              <a:t>ppm</a:t>
            </a:r>
            <a:r>
              <a:rPr lang="da-DK" sz="3600" b="1" dirty="0" smtClean="0"/>
              <a:t> nu. </a:t>
            </a:r>
            <a:endParaRPr lang="da-DK"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Hvor meget CO</a:t>
            </a:r>
            <a:r>
              <a:rPr lang="da-DK" sz="3600" dirty="0" smtClean="0"/>
              <a:t>2</a:t>
            </a:r>
            <a:endParaRPr lang="da-DK" dirty="0"/>
          </a:p>
        </p:txBody>
      </p:sp>
      <p:sp>
        <p:nvSpPr>
          <p:cNvPr id="3" name="Pladsholder til indhold 2"/>
          <p:cNvSpPr>
            <a:spLocks noGrp="1"/>
          </p:cNvSpPr>
          <p:nvPr>
            <p:ph idx="1"/>
          </p:nvPr>
        </p:nvSpPr>
        <p:spPr>
          <a:xfrm>
            <a:off x="971600" y="1600200"/>
            <a:ext cx="7715200" cy="4525963"/>
          </a:xfrm>
        </p:spPr>
        <p:txBody>
          <a:bodyPr>
            <a:normAutofit/>
          </a:bodyPr>
          <a:lstStyle/>
          <a:p>
            <a:r>
              <a:rPr lang="da-DK" dirty="0" smtClean="0"/>
              <a:t>Naturgas: 	0,205 kg CO2 pr. kWh</a:t>
            </a:r>
          </a:p>
          <a:p>
            <a:r>
              <a:rPr lang="da-DK" dirty="0" smtClean="0"/>
              <a:t>Fyringsolie: 	0,267 kg CO2 pr. kWh</a:t>
            </a:r>
          </a:p>
          <a:p>
            <a:r>
              <a:rPr lang="da-DK" dirty="0" smtClean="0"/>
              <a:t>Fuelolie: 	0,281 kg CO2 pr. kWh</a:t>
            </a:r>
          </a:p>
          <a:p>
            <a:r>
              <a:rPr lang="da-DK" dirty="0" smtClean="0"/>
              <a:t>Fjernvarme: 	0,130 kg CO2 pr. kWh</a:t>
            </a:r>
          </a:p>
          <a:p>
            <a:r>
              <a:rPr lang="da-DK" dirty="0" smtClean="0"/>
              <a:t>Elektricitet: 	0,547 kg CO2 pr. kWh</a:t>
            </a:r>
          </a:p>
          <a:p>
            <a:r>
              <a:rPr lang="da-DK" dirty="0" smtClean="0"/>
              <a:t>Træ: 		0,446 kg CO2 pr. kWh</a:t>
            </a:r>
          </a:p>
          <a:p>
            <a:pPr>
              <a:buNone/>
            </a:pPr>
            <a:endParaRPr lang="da-DK" sz="1800" dirty="0" smtClean="0"/>
          </a:p>
          <a:p>
            <a:pPr>
              <a:buNone/>
            </a:pPr>
            <a:endParaRPr lang="da-DK" sz="1800" dirty="0" smtClean="0"/>
          </a:p>
          <a:p>
            <a:pPr>
              <a:buNone/>
            </a:pPr>
            <a:r>
              <a:rPr lang="da-DK" sz="1800" dirty="0" smtClean="0"/>
              <a:t>Tal for fjernvarme og el er gennemsnitstal for Danmark</a:t>
            </a:r>
            <a:endParaRPr lang="da-DK" sz="1800" dirty="0"/>
          </a:p>
        </p:txBody>
      </p:sp>
      <p:sp>
        <p:nvSpPr>
          <p:cNvPr id="4" name="Tekstboks 3"/>
          <p:cNvSpPr txBox="1"/>
          <p:nvPr/>
        </p:nvSpPr>
        <p:spPr>
          <a:xfrm>
            <a:off x="323528" y="2348880"/>
            <a:ext cx="8568952" cy="1384995"/>
          </a:xfrm>
          <a:prstGeom prst="rect">
            <a:avLst/>
          </a:prstGeom>
          <a:solidFill>
            <a:schemeClr val="bg1">
              <a:lumMod val="95000"/>
            </a:schemeClr>
          </a:solidFill>
          <a:ln w="57150">
            <a:solidFill>
              <a:srgbClr val="C00000"/>
            </a:solidFill>
          </a:ln>
        </p:spPr>
        <p:txBody>
          <a:bodyPr wrap="square" rtlCol="0">
            <a:spAutoFit/>
          </a:bodyPr>
          <a:lstStyle/>
          <a:p>
            <a:pPr algn="ctr"/>
            <a:r>
              <a:rPr lang="da-DK" sz="2800" b="1" dirty="0" smtClean="0"/>
              <a:t>I et kilo olie er 2,67 kg. CO2 – hvordan det?</a:t>
            </a:r>
          </a:p>
          <a:p>
            <a:pPr algn="ctr"/>
            <a:endParaRPr lang="da-DK" sz="2800" b="1" dirty="0" smtClean="0"/>
          </a:p>
          <a:p>
            <a:pPr algn="ctr"/>
            <a:r>
              <a:rPr lang="da-DK" sz="2800" b="1" dirty="0" smtClean="0"/>
              <a:t>-  jo, fordi C binder med luftens ilt O2 – og bliver til CO2!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Hvad kan vi gøre</a:t>
            </a:r>
            <a:endParaRPr lang="da-DK" dirty="0"/>
          </a:p>
        </p:txBody>
      </p:sp>
      <p:sp>
        <p:nvSpPr>
          <p:cNvPr id="3" name="Pladsholder til indhold 2"/>
          <p:cNvSpPr>
            <a:spLocks noGrp="1"/>
          </p:cNvSpPr>
          <p:nvPr>
            <p:ph idx="1"/>
          </p:nvPr>
        </p:nvSpPr>
        <p:spPr/>
        <p:txBody>
          <a:bodyPr/>
          <a:lstStyle/>
          <a:p>
            <a:r>
              <a:rPr lang="da-DK" dirty="0" smtClean="0"/>
              <a:t>Spare på energien</a:t>
            </a:r>
          </a:p>
          <a:p>
            <a:endParaRPr lang="da-DK" dirty="0" smtClean="0"/>
          </a:p>
          <a:p>
            <a:r>
              <a:rPr lang="da-DK" dirty="0" smtClean="0"/>
              <a:t>Bruge vedvarende energi</a:t>
            </a:r>
            <a:endParaRPr lang="da-DK" dirty="0"/>
          </a:p>
        </p:txBody>
      </p:sp>
      <p:pic>
        <p:nvPicPr>
          <p:cNvPr id="4" name="Billede 3" descr="Marts_april_09 036.jpg"/>
          <p:cNvPicPr>
            <a:picLocks noChangeAspect="1"/>
          </p:cNvPicPr>
          <p:nvPr/>
        </p:nvPicPr>
        <p:blipFill>
          <a:blip r:embed="rId3" cstate="print"/>
          <a:stretch>
            <a:fillRect/>
          </a:stretch>
        </p:blipFill>
        <p:spPr>
          <a:xfrm>
            <a:off x="5364088" y="1052736"/>
            <a:ext cx="3493306" cy="2619980"/>
          </a:xfrm>
          <a:prstGeom prst="rect">
            <a:avLst/>
          </a:prstGeom>
          <a:ln>
            <a:noFill/>
          </a:ln>
          <a:effectLst>
            <a:outerShdw blurRad="292100" dist="139700" dir="2700000" algn="tl" rotWithShape="0">
              <a:srgbClr val="333333">
                <a:alpha val="65000"/>
              </a:srgbClr>
            </a:outerShdw>
          </a:effectLst>
        </p:spPr>
      </p:pic>
      <p:pic>
        <p:nvPicPr>
          <p:cNvPr id="6" name="Billede 5" descr="Marts_april_09 037.jpg"/>
          <p:cNvPicPr>
            <a:picLocks noChangeAspect="1"/>
          </p:cNvPicPr>
          <p:nvPr/>
        </p:nvPicPr>
        <p:blipFill>
          <a:blip r:embed="rId4" cstate="print"/>
          <a:stretch>
            <a:fillRect/>
          </a:stretch>
        </p:blipFill>
        <p:spPr>
          <a:xfrm>
            <a:off x="899592" y="3429000"/>
            <a:ext cx="3493306" cy="261998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Kompendium indhold</a:t>
            </a:r>
            <a:endParaRPr lang="da-DK" dirty="0"/>
          </a:p>
        </p:txBody>
      </p:sp>
      <p:sp>
        <p:nvSpPr>
          <p:cNvPr id="3" name="Pladsholder til indhold 2"/>
          <p:cNvSpPr>
            <a:spLocks noGrp="1"/>
          </p:cNvSpPr>
          <p:nvPr>
            <p:ph idx="1"/>
          </p:nvPr>
        </p:nvSpPr>
        <p:spPr/>
        <p:txBody>
          <a:bodyPr/>
          <a:lstStyle/>
          <a:p>
            <a:r>
              <a:rPr lang="da-DK" dirty="0" smtClean="0"/>
              <a:t>Kap. 1 – baggrund og hvorfor</a:t>
            </a:r>
          </a:p>
          <a:p>
            <a:r>
              <a:rPr lang="da-DK" dirty="0" smtClean="0"/>
              <a:t>Kap. 2 – indhold af kompendium</a:t>
            </a:r>
          </a:p>
          <a:p>
            <a:r>
              <a:rPr lang="da-DK" dirty="0" smtClean="0"/>
              <a:t>Kap. 3 – energi og effekt</a:t>
            </a:r>
          </a:p>
          <a:p>
            <a:r>
              <a:rPr lang="da-DK" dirty="0" smtClean="0"/>
              <a:t>Kap. 4 – vurdering af bygningers energiforbrug</a:t>
            </a:r>
          </a:p>
          <a:p>
            <a:r>
              <a:rPr lang="da-DK" dirty="0" smtClean="0"/>
              <a:t>Kap. 5 – lokaliser energibesparelser</a:t>
            </a:r>
          </a:p>
          <a:p>
            <a:r>
              <a:rPr lang="da-DK" dirty="0" smtClean="0"/>
              <a:t>Kap. 6 – energibesparelser ved renovering af               klimaskærm</a:t>
            </a:r>
            <a:endParaRPr lang="da-DK"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Kompendium indhold</a:t>
            </a:r>
            <a:endParaRPr lang="da-DK" dirty="0"/>
          </a:p>
        </p:txBody>
      </p:sp>
      <p:sp>
        <p:nvSpPr>
          <p:cNvPr id="3" name="Pladsholder til indhold 2"/>
          <p:cNvSpPr>
            <a:spLocks noGrp="1"/>
          </p:cNvSpPr>
          <p:nvPr>
            <p:ph idx="1"/>
          </p:nvPr>
        </p:nvSpPr>
        <p:spPr/>
        <p:txBody>
          <a:bodyPr/>
          <a:lstStyle/>
          <a:p>
            <a:r>
              <a:rPr lang="da-DK" dirty="0" smtClean="0"/>
              <a:t>Kap. 7 – tekniske installationer</a:t>
            </a:r>
          </a:p>
          <a:p>
            <a:r>
              <a:rPr lang="da-DK" dirty="0" smtClean="0"/>
              <a:t>Kap. 8 – link til energiløsninger</a:t>
            </a:r>
          </a:p>
          <a:p>
            <a:r>
              <a:rPr lang="da-DK" dirty="0" smtClean="0"/>
              <a:t>Kap. 9 – hvorfor energirenovere</a:t>
            </a:r>
          </a:p>
          <a:p>
            <a:r>
              <a:rPr lang="da-DK" dirty="0" smtClean="0"/>
              <a:t>Kap. 10 – pakkeløsninger</a:t>
            </a:r>
          </a:p>
          <a:p>
            <a:r>
              <a:rPr lang="da-DK" dirty="0" smtClean="0"/>
              <a:t>Kap. 11 – hvad nu/handlingsplan</a:t>
            </a:r>
          </a:p>
          <a:p>
            <a:r>
              <a:rPr lang="da-DK" dirty="0" smtClean="0"/>
              <a:t>Kap. 12 – </a:t>
            </a:r>
            <a:r>
              <a:rPr lang="da-DK" smtClean="0"/>
              <a:t>diverse bilag</a:t>
            </a:r>
            <a:endParaRPr lang="da-DK"/>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Det du kan efter endt kursus</a:t>
            </a:r>
            <a:endParaRPr lang="da-DK" dirty="0"/>
          </a:p>
        </p:txBody>
      </p:sp>
      <p:sp>
        <p:nvSpPr>
          <p:cNvPr id="3" name="Pladsholder til indhold 2"/>
          <p:cNvSpPr>
            <a:spLocks noGrp="1"/>
          </p:cNvSpPr>
          <p:nvPr>
            <p:ph idx="1"/>
          </p:nvPr>
        </p:nvSpPr>
        <p:spPr>
          <a:xfrm>
            <a:off x="107504" y="1600200"/>
            <a:ext cx="8856984" cy="4525963"/>
          </a:xfrm>
        </p:spPr>
        <p:txBody>
          <a:bodyPr/>
          <a:lstStyle/>
          <a:p>
            <a:r>
              <a:rPr lang="da-DK" dirty="0" smtClean="0"/>
              <a:t>Skabe et overblik over det aktuelle energiforbrug</a:t>
            </a:r>
          </a:p>
          <a:p>
            <a:r>
              <a:rPr lang="da-DK" dirty="0" smtClean="0"/>
              <a:t> Finde hovedparten af mulige besparelsesforslag         ved at gennemføre et ”tjek”</a:t>
            </a:r>
          </a:p>
          <a:p>
            <a:r>
              <a:rPr lang="da-DK" dirty="0" smtClean="0"/>
              <a:t>Udregne energibesparelserne og konkretisere energitiltaget i dialogen med kunden </a:t>
            </a:r>
          </a:p>
          <a:p>
            <a:r>
              <a:rPr lang="da-DK" dirty="0" smtClean="0"/>
              <a:t>Drøfte energibesparelsesforslagene med kunden, og  sammenholde  med kundens ønsker</a:t>
            </a:r>
          </a:p>
          <a:p>
            <a:endParaRPr lang="da-DK" dirty="0" smtClean="0"/>
          </a:p>
          <a:p>
            <a:pPr>
              <a:buNone/>
            </a:pPr>
            <a:endParaRPr lang="da-DK" dirty="0" smtClean="0"/>
          </a:p>
          <a:p>
            <a:pPr>
              <a:buNone/>
            </a:pP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iterate type="lt">
                                    <p:tmPct val="0"/>
                                  </p:iterate>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mph" presetSubtype="0" fill="hold" nodeType="clickEffect">
                                  <p:stCondLst>
                                    <p:cond delay="0"/>
                                  </p:stCondLst>
                                  <p:iterate type="lt">
                                    <p:tmPct val="4000"/>
                                  </p:iterate>
                                  <p:childTnLst>
                                    <p:set>
                                      <p:cBhvr override="childStyle">
                                        <p:cTn id="26" dur="500" fill="hold"/>
                                        <p:tgtEl>
                                          <p:spTgt spid="3">
                                            <p:txEl>
                                              <p:pRg st="3" end="3"/>
                                            </p:txEl>
                                          </p:spTgt>
                                        </p:tgtEl>
                                        <p:attrNameLst>
                                          <p:attrName>style.color</p:attrName>
                                        </p:attrNameLst>
                                      </p:cBhvr>
                                      <p:to>
                                        <p:clrVal>
                                          <a:schemeClr val="hlink"/>
                                        </p:clrVal>
                                      </p:to>
                                    </p:set>
                                    <p:set>
                                      <p:cBhvr>
                                        <p:cTn id="27" dur="500" fill="hold"/>
                                        <p:tgtEl>
                                          <p:spTgt spid="3">
                                            <p:txEl>
                                              <p:pRg st="3" end="3"/>
                                            </p:txEl>
                                          </p:spTgt>
                                        </p:tgtEl>
                                        <p:attrNameLst>
                                          <p:attrName>fillcolor</p:attrName>
                                        </p:attrNameLst>
                                      </p:cBhvr>
                                      <p:to>
                                        <p:clrVal>
                                          <a:schemeClr val="hlink"/>
                                        </p:clrVal>
                                      </p:to>
                                    </p:set>
                                    <p:set>
                                      <p:cBhvr>
                                        <p:cTn id="28" dur="500" fill="hold"/>
                                        <p:tgtEl>
                                          <p:spTgt spid="3">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Hvorfor spare på energien</a:t>
            </a:r>
            <a:endParaRPr lang="da-DK" dirty="0"/>
          </a:p>
        </p:txBody>
      </p:sp>
      <p:sp>
        <p:nvSpPr>
          <p:cNvPr id="3" name="Pladsholder til indhold 2"/>
          <p:cNvSpPr>
            <a:spLocks noGrp="1"/>
          </p:cNvSpPr>
          <p:nvPr>
            <p:ph idx="1"/>
          </p:nvPr>
        </p:nvSpPr>
        <p:spPr/>
        <p:txBody>
          <a:bodyPr>
            <a:normAutofit/>
          </a:bodyPr>
          <a:lstStyle/>
          <a:p>
            <a:r>
              <a:rPr lang="da-DK" dirty="0" smtClean="0"/>
              <a:t>CO2 – drivhuseffekt – Klima</a:t>
            </a:r>
          </a:p>
          <a:p>
            <a:r>
              <a:rPr lang="da-DK" sz="1600" dirty="0" smtClean="0">
                <a:solidFill>
                  <a:srgbClr val="FF0000"/>
                </a:solidFill>
              </a:rPr>
              <a:t>2-4 graders temperaturstigning vil ramme 1 mia. mennesker</a:t>
            </a:r>
          </a:p>
          <a:p>
            <a:r>
              <a:rPr lang="da-DK" dirty="0" smtClean="0"/>
              <a:t>Forsyningssikkerhed</a:t>
            </a:r>
          </a:p>
          <a:p>
            <a:r>
              <a:rPr lang="da-DK" sz="1700" dirty="0" smtClean="0">
                <a:solidFill>
                  <a:srgbClr val="FF0000"/>
                </a:solidFill>
              </a:rPr>
              <a:t>Usikre stater har ”sidder på” de fossile energier</a:t>
            </a:r>
          </a:p>
          <a:p>
            <a:r>
              <a:rPr lang="da-DK" dirty="0" smtClean="0"/>
              <a:t>Økonomi</a:t>
            </a:r>
          </a:p>
          <a:p>
            <a:r>
              <a:rPr lang="da-DK" sz="1600" dirty="0" smtClean="0">
                <a:solidFill>
                  <a:srgbClr val="FF0000"/>
                </a:solidFill>
              </a:rPr>
              <a:t>Den samfundsmæssige og den enkelte boligejers økonomi</a:t>
            </a:r>
          </a:p>
          <a:p>
            <a:r>
              <a:rPr lang="da-DK" dirty="0" smtClean="0"/>
              <a:t>Bedre huse – indeklima m.m.</a:t>
            </a:r>
          </a:p>
          <a:p>
            <a:pPr>
              <a:buNone/>
            </a:pPr>
            <a:endParaRPr lang="da-DK" sz="1600" dirty="0" smtClean="0">
              <a:solidFill>
                <a:srgbClr val="FF0000"/>
              </a:solidFill>
            </a:endParaRPr>
          </a:p>
          <a:p>
            <a:pPr>
              <a:buNone/>
            </a:pPr>
            <a:r>
              <a:rPr lang="da-DK" dirty="0" smtClean="0"/>
              <a:t>Vurdér hvordan I skal vægte det hos kunden</a:t>
            </a: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blinds(horizontal)">
                                      <p:cBhvr>
                                        <p:cTn id="3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Regeringsgrundlaget 2007</a:t>
            </a:r>
            <a:endParaRPr lang="da-DK" dirty="0"/>
          </a:p>
        </p:txBody>
      </p:sp>
      <p:sp>
        <p:nvSpPr>
          <p:cNvPr id="3" name="Pladsholder til indhold 2"/>
          <p:cNvSpPr>
            <a:spLocks noGrp="1"/>
          </p:cNvSpPr>
          <p:nvPr>
            <p:ph idx="1"/>
          </p:nvPr>
        </p:nvSpPr>
        <p:spPr/>
        <p:txBody>
          <a:bodyPr>
            <a:normAutofit fontScale="85000" lnSpcReduction="10000"/>
          </a:bodyPr>
          <a:lstStyle/>
          <a:p>
            <a:r>
              <a:rPr lang="da-DK" dirty="0" smtClean="0"/>
              <a:t>Energiforbrug reduceres med 25% til 2025</a:t>
            </a:r>
          </a:p>
          <a:p>
            <a:r>
              <a:rPr lang="da-DK" dirty="0" smtClean="0"/>
              <a:t>Bygninger er et af hovedindsatsområder</a:t>
            </a:r>
          </a:p>
          <a:p>
            <a:r>
              <a:rPr lang="da-DK" dirty="0" smtClean="0"/>
              <a:t>VE skal øges fra nu 15 % til 30 % i  2030</a:t>
            </a:r>
          </a:p>
          <a:p>
            <a:pPr>
              <a:buNone/>
            </a:pPr>
            <a:endParaRPr lang="da-DK" dirty="0" smtClean="0"/>
          </a:p>
          <a:p>
            <a:r>
              <a:rPr lang="da-DK" dirty="0" smtClean="0"/>
              <a:t>Energibesparelser på 1,5 % frem til 2020</a:t>
            </a:r>
          </a:p>
          <a:p>
            <a:r>
              <a:rPr lang="da-DK" dirty="0" smtClean="0"/>
              <a:t>Befolkningen vil </a:t>
            </a:r>
            <a:r>
              <a:rPr lang="da-DK" dirty="0" smtClean="0"/>
              <a:t>gerne </a:t>
            </a:r>
            <a:r>
              <a:rPr lang="da-DK" i="1" dirty="0" smtClean="0">
                <a:solidFill>
                  <a:srgbClr val="FF0000"/>
                </a:solidFill>
              </a:rPr>
              <a:t>(tænk bare på solceller)</a:t>
            </a:r>
            <a:endParaRPr lang="da-DK" i="1" dirty="0" smtClean="0">
              <a:solidFill>
                <a:srgbClr val="FF0000"/>
              </a:solidFill>
            </a:endParaRPr>
          </a:p>
          <a:p>
            <a:r>
              <a:rPr lang="da-DK" dirty="0" smtClean="0"/>
              <a:t>Det er jer – håndværkerne - der skal gennemføre det</a:t>
            </a:r>
          </a:p>
          <a:p>
            <a:pPr>
              <a:buNone/>
            </a:pPr>
            <a:endParaRPr lang="da-DK" dirty="0" smtClean="0"/>
          </a:p>
          <a:p>
            <a:pPr>
              <a:buNone/>
            </a:pPr>
            <a:r>
              <a:rPr lang="da-DK" dirty="0" smtClean="0"/>
              <a:t/>
            </a:r>
            <a:br>
              <a:rPr lang="da-DK" dirty="0" smtClean="0"/>
            </a:br>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Potentialet - mulighederne</a:t>
            </a:r>
            <a:endParaRPr lang="da-DK" dirty="0"/>
          </a:p>
        </p:txBody>
      </p:sp>
      <p:sp>
        <p:nvSpPr>
          <p:cNvPr id="3" name="Pladsholder til indhold 2"/>
          <p:cNvSpPr>
            <a:spLocks noGrp="1"/>
          </p:cNvSpPr>
          <p:nvPr>
            <p:ph idx="1"/>
          </p:nvPr>
        </p:nvSpPr>
        <p:spPr/>
        <p:txBody>
          <a:bodyPr/>
          <a:lstStyle/>
          <a:p>
            <a:r>
              <a:rPr lang="da-DK" dirty="0" smtClean="0"/>
              <a:t>40% af energien bruges i bygninger</a:t>
            </a:r>
          </a:p>
          <a:p>
            <a:r>
              <a:rPr lang="da-DK" dirty="0" smtClean="0"/>
              <a:t>Der er 23 % besparelser v. moderat renovering af klimaskærm</a:t>
            </a:r>
          </a:p>
          <a:p>
            <a:r>
              <a:rPr lang="da-DK" dirty="0" smtClean="0"/>
              <a:t>Gennemføres opgaverne sammen med øvrig renovering er tilbagebetalingstiden kort </a:t>
            </a:r>
          </a:p>
          <a:p>
            <a:r>
              <a:rPr lang="da-DK" dirty="0" smtClean="0"/>
              <a:t>Renovering af varmeanlæg og tekniske installationer giver rigtig gode energibesparelser</a:t>
            </a:r>
            <a:endParaRPr lang="da-DK" dirty="0"/>
          </a:p>
        </p:txBody>
      </p:sp>
      <p:sp>
        <p:nvSpPr>
          <p:cNvPr id="5" name="Rektangel 4"/>
          <p:cNvSpPr/>
          <p:nvPr/>
        </p:nvSpPr>
        <p:spPr>
          <a:xfrm rot="19640302">
            <a:off x="-173783" y="2967335"/>
            <a:ext cx="949157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da-DK"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Hér ligger opgaver for 200 mia.</a:t>
            </a:r>
            <a:endParaRPr lang="da-DK"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plus(in)">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Energiforbrug til bygningsdrift</a:t>
            </a:r>
            <a:endParaRPr lang="da-DK" dirty="0"/>
          </a:p>
        </p:txBody>
      </p:sp>
      <p:pic>
        <p:nvPicPr>
          <p:cNvPr id="4" name="Picture 3"/>
          <p:cNvPicPr>
            <a:picLocks noGrp="1" noChangeAspect="1" noChangeArrowheads="1"/>
          </p:cNvPicPr>
          <p:nvPr>
            <p:ph idx="1"/>
          </p:nvPr>
        </p:nvPicPr>
        <p:blipFill>
          <a:blip r:embed="rId3" cstate="print"/>
          <a:srcRect/>
          <a:stretch>
            <a:fillRect/>
          </a:stretch>
        </p:blipFill>
        <p:spPr bwMode="auto">
          <a:xfrm>
            <a:off x="1619672" y="1196752"/>
            <a:ext cx="6120000" cy="3636000"/>
          </a:xfrm>
          <a:prstGeom prst="rect">
            <a:avLst/>
          </a:prstGeom>
          <a:noFill/>
          <a:ln w="9525">
            <a:noFill/>
            <a:miter lim="800000"/>
            <a:headEnd/>
            <a:tailEnd/>
          </a:ln>
        </p:spPr>
      </p:pic>
      <p:sp>
        <p:nvSpPr>
          <p:cNvPr id="5" name="Tekstboks 4"/>
          <p:cNvSpPr txBox="1"/>
          <p:nvPr/>
        </p:nvSpPr>
        <p:spPr>
          <a:xfrm>
            <a:off x="755576" y="5013176"/>
            <a:ext cx="7704856" cy="830997"/>
          </a:xfrm>
          <a:prstGeom prst="rect">
            <a:avLst/>
          </a:prstGeom>
          <a:noFill/>
        </p:spPr>
        <p:txBody>
          <a:bodyPr wrap="square" rtlCol="0">
            <a:spAutoFit/>
          </a:bodyPr>
          <a:lstStyle/>
          <a:p>
            <a:pPr algn="ctr"/>
            <a:r>
              <a:rPr lang="da-DK" sz="2400" b="1" dirty="0" smtClean="0"/>
              <a:t>75% af energien i enfamiliehusene bruges til opvarmning  besparelser her kræver indgriben i klimaskærmen</a:t>
            </a:r>
            <a:endParaRPr lang="da-DK" sz="24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5214942" y="3571876"/>
            <a:ext cx="3857652" cy="2556361"/>
          </a:xfrm>
          <a:prstGeom prst="rect">
            <a:avLst/>
          </a:prstGeom>
          <a:noFill/>
          <a:ln w="9525">
            <a:noFill/>
            <a:miter lim="800000"/>
            <a:headEnd/>
            <a:tailEnd/>
          </a:ln>
          <a:effectLst/>
        </p:spPr>
      </p:pic>
      <p:sp>
        <p:nvSpPr>
          <p:cNvPr id="2" name="Titel 1"/>
          <p:cNvSpPr>
            <a:spLocks noGrp="1"/>
          </p:cNvSpPr>
          <p:nvPr>
            <p:ph type="title"/>
          </p:nvPr>
        </p:nvSpPr>
        <p:spPr/>
        <p:txBody>
          <a:bodyPr/>
          <a:lstStyle/>
          <a:p>
            <a:r>
              <a:rPr lang="da-DK" dirty="0" smtClean="0"/>
              <a:t>Hvorfor klimaforandringer?</a:t>
            </a:r>
            <a:endParaRPr lang="da-DK" dirty="0"/>
          </a:p>
        </p:txBody>
      </p:sp>
      <p:sp>
        <p:nvSpPr>
          <p:cNvPr id="3" name="Pladsholder til indhold 2"/>
          <p:cNvSpPr>
            <a:spLocks noGrp="1"/>
          </p:cNvSpPr>
          <p:nvPr>
            <p:ph idx="1"/>
          </p:nvPr>
        </p:nvSpPr>
        <p:spPr/>
        <p:txBody>
          <a:bodyPr>
            <a:normAutofit/>
          </a:bodyPr>
          <a:lstStyle/>
          <a:p>
            <a:r>
              <a:rPr lang="da-DK" dirty="0" smtClean="0"/>
              <a:t>Fossile brændsler udleder CO</a:t>
            </a:r>
            <a:r>
              <a:rPr lang="da-DK" sz="2800" dirty="0" smtClean="0"/>
              <a:t>2</a:t>
            </a:r>
            <a:r>
              <a:rPr lang="da-DK" dirty="0" smtClean="0"/>
              <a:t> ved afbrænding</a:t>
            </a:r>
          </a:p>
          <a:p>
            <a:r>
              <a:rPr lang="da-DK" dirty="0" smtClean="0"/>
              <a:t>CO</a:t>
            </a:r>
            <a:r>
              <a:rPr lang="da-DK" sz="2800" dirty="0" smtClean="0"/>
              <a:t>2</a:t>
            </a:r>
            <a:r>
              <a:rPr lang="da-DK" dirty="0" smtClean="0"/>
              <a:t> lægger sig som en dyne i atmosfæren</a:t>
            </a:r>
          </a:p>
          <a:p>
            <a:r>
              <a:rPr lang="da-DK" dirty="0" smtClean="0"/>
              <a:t>Drivhusgasser tillader solens kortbølgede stråling at passere, mens langbølget varmestråling holdes inde </a:t>
            </a:r>
          </a:p>
          <a:p>
            <a:pPr>
              <a:buNone/>
            </a:pPr>
            <a:endParaRPr lang="da-DK"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pic>
        <p:nvPicPr>
          <p:cNvPr id="4" name="Picture 2"/>
          <p:cNvPicPr>
            <a:picLocks noGrp="1" noChangeAspect="1" noChangeArrowheads="1"/>
          </p:cNvPicPr>
          <p:nvPr>
            <p:ph idx="1"/>
          </p:nvPr>
        </p:nvPicPr>
        <p:blipFill>
          <a:blip r:embed="rId3" cstate="print"/>
          <a:srcRect/>
          <a:stretch>
            <a:fillRect/>
          </a:stretch>
        </p:blipFill>
        <p:spPr bwMode="auto">
          <a:xfrm>
            <a:off x="0" y="0"/>
            <a:ext cx="5000628" cy="5122345"/>
          </a:xfrm>
          <a:prstGeom prst="rect">
            <a:avLst/>
          </a:prstGeom>
          <a:noFill/>
          <a:ln w="9525">
            <a:noFill/>
            <a:miter lim="800000"/>
            <a:headEnd/>
            <a:tailEnd/>
          </a:ln>
          <a:effectLst/>
        </p:spPr>
      </p:pic>
      <p:pic>
        <p:nvPicPr>
          <p:cNvPr id="5" name="Picture 2"/>
          <p:cNvPicPr>
            <a:picLocks noChangeAspect="1" noChangeArrowheads="1"/>
          </p:cNvPicPr>
          <p:nvPr/>
        </p:nvPicPr>
        <p:blipFill>
          <a:blip r:embed="rId4" cstate="print"/>
          <a:srcRect/>
          <a:stretch>
            <a:fillRect/>
          </a:stretch>
        </p:blipFill>
        <p:spPr bwMode="auto">
          <a:xfrm>
            <a:off x="3214678" y="2761619"/>
            <a:ext cx="5929322" cy="4096381"/>
          </a:xfrm>
          <a:prstGeom prst="rect">
            <a:avLst/>
          </a:prstGeom>
          <a:noFill/>
          <a:ln w="9525">
            <a:noFill/>
            <a:miter lim="800000"/>
            <a:headEnd/>
            <a:tailEnd/>
          </a:ln>
          <a:effectLst/>
        </p:spPr>
      </p:pic>
      <p:sp>
        <p:nvSpPr>
          <p:cNvPr id="6" name="Ellipse 5"/>
          <p:cNvSpPr/>
          <p:nvPr/>
        </p:nvSpPr>
        <p:spPr>
          <a:xfrm>
            <a:off x="323528" y="980728"/>
            <a:ext cx="1872208" cy="18002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Ellipse 6"/>
          <p:cNvSpPr/>
          <p:nvPr/>
        </p:nvSpPr>
        <p:spPr>
          <a:xfrm>
            <a:off x="3707904" y="3933056"/>
            <a:ext cx="1224136" cy="10081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Ellipse 7"/>
          <p:cNvSpPr/>
          <p:nvPr/>
        </p:nvSpPr>
        <p:spPr>
          <a:xfrm>
            <a:off x="2339752" y="3140968"/>
            <a:ext cx="792088" cy="1368152"/>
          </a:xfrm>
          <a:prstGeom prst="ellipse">
            <a:avLst/>
          </a:pr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Ellipse 8"/>
          <p:cNvSpPr/>
          <p:nvPr/>
        </p:nvSpPr>
        <p:spPr>
          <a:xfrm>
            <a:off x="5148064" y="3933056"/>
            <a:ext cx="2736304" cy="2924944"/>
          </a:xfrm>
          <a:prstGeom prst="ellipse">
            <a:avLst/>
          </a:pr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Hvorfor CO2-udslip </a:t>
            </a:r>
            <a:br>
              <a:rPr lang="da-DK" b="1" dirty="0" smtClean="0"/>
            </a:br>
            <a:r>
              <a:rPr lang="da-DK" b="1" dirty="0" smtClean="0"/>
              <a:t>fra fossile brændsler</a:t>
            </a:r>
            <a:r>
              <a:rPr lang="da-DK" dirty="0" smtClean="0"/>
              <a:t/>
            </a:r>
            <a:br>
              <a:rPr lang="da-DK" dirty="0" smtClean="0"/>
            </a:br>
            <a:endParaRPr lang="da-DK" dirty="0"/>
          </a:p>
        </p:txBody>
      </p:sp>
      <p:sp>
        <p:nvSpPr>
          <p:cNvPr id="3" name="Pladsholder til indhold 2"/>
          <p:cNvSpPr>
            <a:spLocks noGrp="1"/>
          </p:cNvSpPr>
          <p:nvPr>
            <p:ph idx="1"/>
          </p:nvPr>
        </p:nvSpPr>
        <p:spPr/>
        <p:txBody>
          <a:bodyPr>
            <a:normAutofit fontScale="85000" lnSpcReduction="20000"/>
          </a:bodyPr>
          <a:lstStyle/>
          <a:p>
            <a:r>
              <a:rPr lang="da-DK" dirty="0" smtClean="0"/>
              <a:t>Planter skabes v. fotosyntesen: </a:t>
            </a:r>
          </a:p>
          <a:p>
            <a:endParaRPr lang="da-DK" dirty="0" smtClean="0"/>
          </a:p>
          <a:p>
            <a:endParaRPr lang="da-DK" dirty="0" smtClean="0"/>
          </a:p>
          <a:p>
            <a:endParaRPr lang="da-DK" dirty="0" smtClean="0"/>
          </a:p>
          <a:p>
            <a:r>
              <a:rPr lang="da-DK" dirty="0" smtClean="0"/>
              <a:t>6 CO2 + 12 H2O + </a:t>
            </a:r>
            <a:r>
              <a:rPr lang="da-DK" dirty="0" err="1" smtClean="0"/>
              <a:t>lysenergi</a:t>
            </a:r>
            <a:r>
              <a:rPr lang="da-DK" dirty="0" smtClean="0"/>
              <a:t> </a:t>
            </a:r>
            <a:br>
              <a:rPr lang="da-DK" dirty="0" smtClean="0"/>
            </a:br>
            <a:r>
              <a:rPr lang="da-DK" dirty="0" smtClean="0"/>
              <a:t>= C6H12 + 6O2 + 6 h2O</a:t>
            </a:r>
          </a:p>
          <a:p>
            <a:endParaRPr lang="da-DK" dirty="0" smtClean="0"/>
          </a:p>
          <a:p>
            <a:endParaRPr lang="da-DK" dirty="0" smtClean="0"/>
          </a:p>
          <a:p>
            <a:endParaRPr lang="da-DK" dirty="0" smtClean="0"/>
          </a:p>
          <a:p>
            <a:r>
              <a:rPr lang="da-DK" dirty="0" smtClean="0"/>
              <a:t>Kultveilte og vand bliver under påvirkning</a:t>
            </a:r>
            <a:br>
              <a:rPr lang="da-DK" dirty="0" smtClean="0"/>
            </a:br>
            <a:r>
              <a:rPr lang="da-DK" dirty="0" smtClean="0"/>
              <a:t> af sollys til glukose, ilt og vand. </a:t>
            </a:r>
          </a:p>
        </p:txBody>
      </p:sp>
      <p:pic>
        <p:nvPicPr>
          <p:cNvPr id="4" name="Billede 3" descr="fotosy1.gif"/>
          <p:cNvPicPr>
            <a:picLocks noChangeAspect="1"/>
          </p:cNvPicPr>
          <p:nvPr/>
        </p:nvPicPr>
        <p:blipFill>
          <a:blip r:embed="rId3" cstate="print"/>
          <a:stretch>
            <a:fillRect/>
          </a:stretch>
        </p:blipFill>
        <p:spPr>
          <a:xfrm>
            <a:off x="5508104" y="1196752"/>
            <a:ext cx="3168352" cy="385482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2611</TotalTime>
  <Words>2337</Words>
  <Application>Microsoft Office PowerPoint</Application>
  <PresentationFormat>Skærmshow (4:3)</PresentationFormat>
  <Paragraphs>147</Paragraphs>
  <Slides>14</Slides>
  <Notes>11</Notes>
  <HiddenSlides>0</HiddenSlides>
  <MMClips>0</MMClips>
  <ScaleCrop>false</ScaleCrop>
  <HeadingPairs>
    <vt:vector size="4" baseType="variant">
      <vt:variant>
        <vt:lpstr>Tema</vt:lpstr>
      </vt:variant>
      <vt:variant>
        <vt:i4>1</vt:i4>
      </vt:variant>
      <vt:variant>
        <vt:lpstr>Diastitler</vt:lpstr>
      </vt:variant>
      <vt:variant>
        <vt:i4>14</vt:i4>
      </vt:variant>
    </vt:vector>
  </HeadingPairs>
  <TitlesOfParts>
    <vt:vector size="15" baseType="lpstr">
      <vt:lpstr>Kontortema</vt:lpstr>
      <vt:lpstr>Energioptimering af boliger</vt:lpstr>
      <vt:lpstr>Det du kan efter endt kursus</vt:lpstr>
      <vt:lpstr>Hvorfor spare på energien</vt:lpstr>
      <vt:lpstr>Regeringsgrundlaget 2007</vt:lpstr>
      <vt:lpstr>Potentialet - mulighederne</vt:lpstr>
      <vt:lpstr>Energiforbrug til bygningsdrift</vt:lpstr>
      <vt:lpstr>Hvorfor klimaforandringer?</vt:lpstr>
      <vt:lpstr>Dias nummer 8</vt:lpstr>
      <vt:lpstr>Hvorfor CO2-udslip  fra fossile brændsler </vt:lpstr>
      <vt:lpstr>Hvorfor CO2-udslip  fra fossile brændsler</vt:lpstr>
      <vt:lpstr>Hvor meget CO2</vt:lpstr>
      <vt:lpstr>Hvad kan vi gøre</vt:lpstr>
      <vt:lpstr>Kompendium indhold</vt:lpstr>
      <vt:lpstr>Kompendium indhold</vt:lpstr>
    </vt:vector>
  </TitlesOfParts>
  <Company>Teknologisk Institut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Vækst i markedet for energibesparelser</dc:title>
  <dc:creator>Vagn Holk Lauridsen</dc:creator>
  <cp:lastModifiedBy>jhc</cp:lastModifiedBy>
  <cp:revision>340</cp:revision>
  <dcterms:created xsi:type="dcterms:W3CDTF">2009-07-29T13:36:00Z</dcterms:created>
  <dcterms:modified xsi:type="dcterms:W3CDTF">2012-06-14T11:33:44Z</dcterms:modified>
</cp:coreProperties>
</file>